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Poppins Medium" charset="1" panose="02000000000000000000"/>
      <p:regular r:id="rId16"/>
    </p:embeddedFont>
    <p:embeddedFont>
      <p:font typeface="Poppins Medium Bold" charset="1" panose="02000000000000000000"/>
      <p:regular r:id="rId17"/>
    </p:embeddedFont>
    <p:embeddedFont>
      <p:font typeface="Poppins Light" charset="1" panose="02000000000000000000"/>
      <p:regular r:id="rId18"/>
    </p:embeddedFont>
    <p:embeddedFont>
      <p:font typeface="Open Sans Bold" charset="1" panose="020B0806030504020204"/>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22.svg>
</file>

<file path=ppt/media/image23.jpeg>
</file>

<file path=ppt/media/image3.png>
</file>

<file path=ppt/media/image4.png>
</file>

<file path=ppt/media/image5.jpeg>
</file>

<file path=ppt/media/image6.jpe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3.png" Type="http://schemas.openxmlformats.org/officeDocument/2006/relationships/image"/><Relationship Id="rId7" Target="../media/image1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png" Type="http://schemas.openxmlformats.org/officeDocument/2006/relationships/image"/><Relationship Id="rId4" Target="../media/image2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52A4C"/>
        </a:solidFill>
      </p:bgPr>
    </p:bg>
    <p:spTree>
      <p:nvGrpSpPr>
        <p:cNvPr id="1" name=""/>
        <p:cNvGrpSpPr/>
        <p:nvPr/>
      </p:nvGrpSpPr>
      <p:grpSpPr>
        <a:xfrm>
          <a:off x="0" y="0"/>
          <a:ext cx="0" cy="0"/>
          <a:chOff x="0" y="0"/>
          <a:chExt cx="0" cy="0"/>
        </a:xfrm>
      </p:grpSpPr>
      <p:sp>
        <p:nvSpPr>
          <p:cNvPr name="Freeform 2" id="2"/>
          <p:cNvSpPr/>
          <p:nvPr/>
        </p:nvSpPr>
        <p:spPr>
          <a:xfrm flipH="true" flipV="true" rot="0">
            <a:off x="12005738" y="2260462"/>
            <a:ext cx="7641615" cy="5845836"/>
          </a:xfrm>
          <a:custGeom>
            <a:avLst/>
            <a:gdLst/>
            <a:ahLst/>
            <a:cxnLst/>
            <a:rect r="r" b="b" t="t" l="l"/>
            <a:pathLst>
              <a:path h="5845836" w="7641615">
                <a:moveTo>
                  <a:pt x="7641616" y="5845836"/>
                </a:moveTo>
                <a:lnTo>
                  <a:pt x="0" y="5845836"/>
                </a:lnTo>
                <a:lnTo>
                  <a:pt x="0" y="0"/>
                </a:lnTo>
                <a:lnTo>
                  <a:pt x="7641616" y="0"/>
                </a:lnTo>
                <a:lnTo>
                  <a:pt x="7641616" y="5845836"/>
                </a:lnTo>
                <a:close/>
              </a:path>
            </a:pathLst>
          </a:custGeom>
          <a:blipFill>
            <a:blip r:embed="rId2"/>
            <a:stretch>
              <a:fillRect l="0" t="0" r="0" b="0"/>
            </a:stretch>
          </a:blipFill>
        </p:spPr>
      </p:sp>
      <p:sp>
        <p:nvSpPr>
          <p:cNvPr name="Freeform 3" id="3"/>
          <p:cNvSpPr/>
          <p:nvPr/>
        </p:nvSpPr>
        <p:spPr>
          <a:xfrm flipH="false" flipV="false" rot="0">
            <a:off x="8120896" y="-716402"/>
            <a:ext cx="3586584" cy="2976864"/>
          </a:xfrm>
          <a:custGeom>
            <a:avLst/>
            <a:gdLst/>
            <a:ahLst/>
            <a:cxnLst/>
            <a:rect r="r" b="b" t="t" l="l"/>
            <a:pathLst>
              <a:path h="2976864" w="3586584">
                <a:moveTo>
                  <a:pt x="0" y="0"/>
                </a:moveTo>
                <a:lnTo>
                  <a:pt x="3586583" y="0"/>
                </a:lnTo>
                <a:lnTo>
                  <a:pt x="3586583" y="2976864"/>
                </a:lnTo>
                <a:lnTo>
                  <a:pt x="0" y="2976864"/>
                </a:lnTo>
                <a:lnTo>
                  <a:pt x="0" y="0"/>
                </a:lnTo>
                <a:close/>
              </a:path>
            </a:pathLst>
          </a:custGeom>
          <a:blipFill>
            <a:blip r:embed="rId3"/>
            <a:stretch>
              <a:fillRect l="0" t="0" r="0" b="0"/>
            </a:stretch>
          </a:blipFill>
        </p:spPr>
      </p:sp>
      <p:grpSp>
        <p:nvGrpSpPr>
          <p:cNvPr name="Group 4" id="4"/>
          <p:cNvGrpSpPr/>
          <p:nvPr/>
        </p:nvGrpSpPr>
        <p:grpSpPr>
          <a:xfrm rot="0">
            <a:off x="1538968" y="2544302"/>
            <a:ext cx="13355131" cy="5447407"/>
            <a:chOff x="0" y="0"/>
            <a:chExt cx="17806841" cy="7263210"/>
          </a:xfrm>
        </p:grpSpPr>
        <p:sp>
          <p:nvSpPr>
            <p:cNvPr name="TextBox 5" id="5"/>
            <p:cNvSpPr txBox="true"/>
            <p:nvPr/>
          </p:nvSpPr>
          <p:spPr>
            <a:xfrm rot="0">
              <a:off x="0" y="-9525"/>
              <a:ext cx="5794455" cy="619125"/>
            </a:xfrm>
            <a:prstGeom prst="rect">
              <a:avLst/>
            </a:prstGeom>
          </p:spPr>
          <p:txBody>
            <a:bodyPr anchor="t" rtlCol="false" tIns="0" lIns="0" bIns="0" rIns="0">
              <a:spAutoFit/>
            </a:bodyPr>
            <a:lstStyle/>
            <a:p>
              <a:pPr algn="l">
                <a:lnSpc>
                  <a:spcPts val="3600"/>
                </a:lnSpc>
              </a:pPr>
              <a:r>
                <a:rPr lang="en-US" sz="3000">
                  <a:solidFill>
                    <a:srgbClr val="10B5BF"/>
                  </a:solidFill>
                  <a:latin typeface="Poppins Medium"/>
                  <a:ea typeface="Poppins Medium"/>
                  <a:cs typeface="Poppins Medium"/>
                  <a:sym typeface="Poppins Medium"/>
                </a:rPr>
                <a:t>3124500053</a:t>
              </a:r>
            </a:p>
          </p:txBody>
        </p:sp>
        <p:sp>
          <p:nvSpPr>
            <p:cNvPr name="TextBox 6" id="6"/>
            <p:cNvSpPr txBox="true"/>
            <p:nvPr/>
          </p:nvSpPr>
          <p:spPr>
            <a:xfrm rot="0">
              <a:off x="0" y="1995156"/>
              <a:ext cx="17806841" cy="3984639"/>
            </a:xfrm>
            <a:prstGeom prst="rect">
              <a:avLst/>
            </a:prstGeom>
          </p:spPr>
          <p:txBody>
            <a:bodyPr anchor="t" rtlCol="false" tIns="0" lIns="0" bIns="0" rIns="0">
              <a:spAutoFit/>
            </a:bodyPr>
            <a:lstStyle/>
            <a:p>
              <a:pPr algn="l">
                <a:lnSpc>
                  <a:spcPts val="11550"/>
                </a:lnSpc>
              </a:pPr>
              <a:r>
                <a:rPr lang="en-US" sz="10500" b="true">
                  <a:solidFill>
                    <a:srgbClr val="FFFFFF"/>
                  </a:solidFill>
                  <a:latin typeface="Poppins Medium Bold"/>
                  <a:ea typeface="Poppins Medium Bold"/>
                  <a:cs typeface="Poppins Medium Bold"/>
                  <a:sym typeface="Poppins Medium Bold"/>
                </a:rPr>
                <a:t>EVOLUSI PROSESOR INTEL</a:t>
              </a:r>
            </a:p>
          </p:txBody>
        </p:sp>
        <p:sp>
          <p:nvSpPr>
            <p:cNvPr name="TextBox 7" id="7"/>
            <p:cNvSpPr txBox="true"/>
            <p:nvPr/>
          </p:nvSpPr>
          <p:spPr>
            <a:xfrm rot="0">
              <a:off x="0" y="6642180"/>
              <a:ext cx="17806841" cy="622723"/>
            </a:xfrm>
            <a:prstGeom prst="rect">
              <a:avLst/>
            </a:prstGeom>
          </p:spPr>
          <p:txBody>
            <a:bodyPr anchor="t" rtlCol="false" tIns="0" lIns="0" bIns="0" rIns="0">
              <a:spAutoFit/>
            </a:bodyPr>
            <a:lstStyle/>
            <a:p>
              <a:pPr algn="l">
                <a:lnSpc>
                  <a:spcPts val="3919"/>
                </a:lnSpc>
              </a:pPr>
              <a:r>
                <a:rPr lang="en-US" sz="2799" spc="55">
                  <a:solidFill>
                    <a:srgbClr val="FFFFFF"/>
                  </a:solidFill>
                  <a:latin typeface="Poppins Medium"/>
                  <a:ea typeface="Poppins Medium"/>
                  <a:cs typeface="Poppins Medium"/>
                  <a:sym typeface="Poppins Medium"/>
                </a:rPr>
                <a:t>Dino Ariel Ihsan Saputra</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52A4C"/>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4219575"/>
            <a:ext cx="11646135" cy="1838325"/>
          </a:xfrm>
          <a:prstGeom prst="rect">
            <a:avLst/>
          </a:prstGeom>
        </p:spPr>
        <p:txBody>
          <a:bodyPr anchor="t" rtlCol="false" tIns="0" lIns="0" bIns="0" rIns="0">
            <a:spAutoFit/>
          </a:bodyPr>
          <a:lstStyle/>
          <a:p>
            <a:pPr algn="ctr">
              <a:lnSpc>
                <a:spcPts val="14400"/>
              </a:lnSpc>
            </a:pPr>
            <a:r>
              <a:rPr lang="en-US" sz="12000" b="true">
                <a:solidFill>
                  <a:srgbClr val="FFFFFF"/>
                </a:solidFill>
                <a:latin typeface="Poppins Medium Bold"/>
                <a:ea typeface="Poppins Medium Bold"/>
                <a:cs typeface="Poppins Medium Bold"/>
                <a:sym typeface="Poppins Medium Bold"/>
              </a:rPr>
              <a:t>THANK YOU</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52A4C"/>
        </a:solidFill>
      </p:bgPr>
    </p:bg>
    <p:spTree>
      <p:nvGrpSpPr>
        <p:cNvPr id="1" name=""/>
        <p:cNvGrpSpPr/>
        <p:nvPr/>
      </p:nvGrpSpPr>
      <p:grpSpPr>
        <a:xfrm>
          <a:off x="0" y="0"/>
          <a:ext cx="0" cy="0"/>
          <a:chOff x="0" y="0"/>
          <a:chExt cx="0" cy="0"/>
        </a:xfrm>
      </p:grpSpPr>
      <p:sp>
        <p:nvSpPr>
          <p:cNvPr name="Freeform 2" id="2"/>
          <p:cNvSpPr/>
          <p:nvPr/>
        </p:nvSpPr>
        <p:spPr>
          <a:xfrm flipH="false" flipV="false" rot="0">
            <a:off x="6613130" y="1328132"/>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2"/>
            <a:stretch>
              <a:fillRect l="0" t="0" r="0" b="0"/>
            </a:stretch>
          </a:blipFill>
        </p:spPr>
      </p:sp>
      <p:grpSp>
        <p:nvGrpSpPr>
          <p:cNvPr name="Group 3" id="3"/>
          <p:cNvGrpSpPr/>
          <p:nvPr/>
        </p:nvGrpSpPr>
        <p:grpSpPr>
          <a:xfrm rot="0">
            <a:off x="1638300" y="1694119"/>
            <a:ext cx="6077873" cy="2565123"/>
            <a:chOff x="0" y="0"/>
            <a:chExt cx="8103830" cy="3420164"/>
          </a:xfrm>
        </p:grpSpPr>
        <p:sp>
          <p:nvSpPr>
            <p:cNvPr name="TextBox 4" id="4"/>
            <p:cNvSpPr txBox="true"/>
            <p:nvPr/>
          </p:nvSpPr>
          <p:spPr>
            <a:xfrm rot="0">
              <a:off x="0" y="2801039"/>
              <a:ext cx="8103830" cy="619125"/>
            </a:xfrm>
            <a:prstGeom prst="rect">
              <a:avLst/>
            </a:prstGeom>
          </p:spPr>
          <p:txBody>
            <a:bodyPr anchor="t" rtlCol="false" tIns="0" lIns="0" bIns="0" rIns="0">
              <a:spAutoFit/>
            </a:bodyPr>
            <a:lstStyle/>
            <a:p>
              <a:pPr algn="l">
                <a:lnSpc>
                  <a:spcPts val="3600"/>
                </a:lnSpc>
              </a:pPr>
              <a:r>
                <a:rPr lang="en-US" sz="3000">
                  <a:solidFill>
                    <a:srgbClr val="FFFFFF"/>
                  </a:solidFill>
                  <a:latin typeface="Poppins Medium"/>
                  <a:ea typeface="Poppins Medium"/>
                  <a:cs typeface="Poppins Medium"/>
                  <a:sym typeface="Poppins Medium"/>
                </a:rPr>
                <a:t>Yang Perlu Anda Ketahui</a:t>
              </a:r>
            </a:p>
          </p:txBody>
        </p:sp>
        <p:sp>
          <p:nvSpPr>
            <p:cNvPr name="TextBox 5" id="5"/>
            <p:cNvSpPr txBox="true"/>
            <p:nvPr/>
          </p:nvSpPr>
          <p:spPr>
            <a:xfrm rot="0">
              <a:off x="0" y="0"/>
              <a:ext cx="8103830" cy="1689100"/>
            </a:xfrm>
            <a:prstGeom prst="rect">
              <a:avLst/>
            </a:prstGeom>
          </p:spPr>
          <p:txBody>
            <a:bodyPr anchor="t" rtlCol="false" tIns="0" lIns="0" bIns="0" rIns="0">
              <a:spAutoFit/>
            </a:bodyPr>
            <a:lstStyle/>
            <a:p>
              <a:pPr algn="l">
                <a:lnSpc>
                  <a:spcPts val="9990"/>
                </a:lnSpc>
              </a:pPr>
              <a:r>
                <a:rPr lang="en-US" sz="8325" b="true">
                  <a:solidFill>
                    <a:srgbClr val="FFFFFF"/>
                  </a:solidFill>
                  <a:latin typeface="Poppins Medium Bold"/>
                  <a:ea typeface="Poppins Medium Bold"/>
                  <a:cs typeface="Poppins Medium Bold"/>
                  <a:sym typeface="Poppins Medium Bold"/>
                </a:rPr>
                <a:t>Penjelasan</a:t>
              </a:r>
            </a:p>
          </p:txBody>
        </p:sp>
      </p:grpSp>
      <p:grpSp>
        <p:nvGrpSpPr>
          <p:cNvPr name="Group 6" id="6"/>
          <p:cNvGrpSpPr/>
          <p:nvPr/>
        </p:nvGrpSpPr>
        <p:grpSpPr>
          <a:xfrm rot="0">
            <a:off x="10590877" y="1694119"/>
            <a:ext cx="5887373" cy="6858757"/>
            <a:chOff x="0" y="0"/>
            <a:chExt cx="7849830" cy="9145010"/>
          </a:xfrm>
        </p:grpSpPr>
        <p:sp>
          <p:nvSpPr>
            <p:cNvPr name="TextBox 7" id="7"/>
            <p:cNvSpPr txBox="true"/>
            <p:nvPr/>
          </p:nvSpPr>
          <p:spPr>
            <a:xfrm rot="0">
              <a:off x="0" y="-57150"/>
              <a:ext cx="7849830" cy="55668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Apa itu Teknologi intel?</a:t>
              </a:r>
            </a:p>
          </p:txBody>
        </p:sp>
        <p:sp>
          <p:nvSpPr>
            <p:cNvPr name="AutoShape 8" id="8"/>
            <p:cNvSpPr/>
            <p:nvPr/>
          </p:nvSpPr>
          <p:spPr>
            <a:xfrm>
              <a:off x="0" y="1111182"/>
              <a:ext cx="7849830" cy="0"/>
            </a:xfrm>
            <a:prstGeom prst="line">
              <a:avLst/>
            </a:prstGeom>
            <a:ln cap="rnd" w="25400">
              <a:solidFill>
                <a:srgbClr val="10B5BF"/>
              </a:solidFill>
              <a:prstDash val="solid"/>
              <a:headEnd type="none" len="sm" w="sm"/>
              <a:tailEnd type="none" len="sm" w="sm"/>
            </a:ln>
          </p:spPr>
        </p:sp>
        <p:sp>
          <p:nvSpPr>
            <p:cNvPr name="TextBox 9" id="9"/>
            <p:cNvSpPr txBox="true"/>
            <p:nvPr/>
          </p:nvSpPr>
          <p:spPr>
            <a:xfrm rot="0">
              <a:off x="0" y="1693197"/>
              <a:ext cx="7849830" cy="504613"/>
            </a:xfrm>
            <a:prstGeom prst="rect">
              <a:avLst/>
            </a:prstGeom>
          </p:spPr>
          <p:txBody>
            <a:bodyPr anchor="t" rtlCol="false" tIns="0" lIns="0" bIns="0" rIns="0">
              <a:spAutoFit/>
            </a:bodyPr>
            <a:lstStyle/>
            <a:p>
              <a:pPr algn="l">
                <a:lnSpc>
                  <a:spcPts val="3290"/>
                </a:lnSpc>
              </a:pPr>
              <a:r>
                <a:rPr lang="en-US" sz="2350">
                  <a:solidFill>
                    <a:srgbClr val="FFFFFF"/>
                  </a:solidFill>
                  <a:latin typeface="Poppins Light"/>
                  <a:ea typeface="Poppins Light"/>
                  <a:cs typeface="Poppins Light"/>
                  <a:sym typeface="Poppins Light"/>
                </a:rPr>
                <a:t>Apa itu intel ultra core?</a:t>
              </a:r>
            </a:p>
          </p:txBody>
        </p:sp>
        <p:sp>
          <p:nvSpPr>
            <p:cNvPr name="AutoShape 10" id="10"/>
            <p:cNvSpPr/>
            <p:nvPr/>
          </p:nvSpPr>
          <p:spPr>
            <a:xfrm>
              <a:off x="0" y="2839938"/>
              <a:ext cx="7849830" cy="0"/>
            </a:xfrm>
            <a:prstGeom prst="line">
              <a:avLst/>
            </a:prstGeom>
            <a:ln cap="rnd" w="25400">
              <a:solidFill>
                <a:srgbClr val="10B5BF"/>
              </a:solidFill>
              <a:prstDash val="solid"/>
              <a:headEnd type="none" len="sm" w="sm"/>
              <a:tailEnd type="none" len="sm" w="sm"/>
            </a:ln>
          </p:spPr>
        </p:sp>
        <p:sp>
          <p:nvSpPr>
            <p:cNvPr name="TextBox 11" id="11"/>
            <p:cNvSpPr txBox="true"/>
            <p:nvPr/>
          </p:nvSpPr>
          <p:spPr>
            <a:xfrm rot="0">
              <a:off x="0" y="3402903"/>
              <a:ext cx="7849830" cy="55668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Penjelasan Intel core ultra 5 V-Series</a:t>
              </a:r>
            </a:p>
          </p:txBody>
        </p:sp>
        <p:sp>
          <p:nvSpPr>
            <p:cNvPr name="AutoShape 12" id="12"/>
            <p:cNvSpPr/>
            <p:nvPr/>
          </p:nvSpPr>
          <p:spPr>
            <a:xfrm>
              <a:off x="0" y="4571235"/>
              <a:ext cx="7849830" cy="0"/>
            </a:xfrm>
            <a:prstGeom prst="line">
              <a:avLst/>
            </a:prstGeom>
            <a:ln cap="rnd" w="25400">
              <a:solidFill>
                <a:srgbClr val="10B5BF"/>
              </a:solidFill>
              <a:prstDash val="solid"/>
              <a:headEnd type="none" len="sm" w="sm"/>
              <a:tailEnd type="none" len="sm" w="sm"/>
            </a:ln>
          </p:spPr>
        </p:sp>
        <p:sp>
          <p:nvSpPr>
            <p:cNvPr name="TextBox 13" id="13"/>
            <p:cNvSpPr txBox="true"/>
            <p:nvPr/>
          </p:nvSpPr>
          <p:spPr>
            <a:xfrm rot="0">
              <a:off x="0" y="5134200"/>
              <a:ext cx="7849830" cy="55668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Penjel</a:t>
              </a:r>
              <a:r>
                <a:rPr lang="en-US" sz="2500">
                  <a:solidFill>
                    <a:srgbClr val="FFFFFF"/>
                  </a:solidFill>
                  <a:latin typeface="Poppins Light"/>
                  <a:ea typeface="Poppins Light"/>
                  <a:cs typeface="Poppins Light"/>
                  <a:sym typeface="Poppins Light"/>
                </a:rPr>
                <a:t>asan Intel core ultra 7 V-Series</a:t>
              </a:r>
            </a:p>
          </p:txBody>
        </p:sp>
        <p:sp>
          <p:nvSpPr>
            <p:cNvPr name="AutoShape 14" id="14"/>
            <p:cNvSpPr/>
            <p:nvPr/>
          </p:nvSpPr>
          <p:spPr>
            <a:xfrm>
              <a:off x="0" y="6302531"/>
              <a:ext cx="7849830" cy="0"/>
            </a:xfrm>
            <a:prstGeom prst="line">
              <a:avLst/>
            </a:prstGeom>
            <a:ln cap="rnd" w="25400">
              <a:solidFill>
                <a:srgbClr val="10B5BF"/>
              </a:solidFill>
              <a:prstDash val="solid"/>
              <a:headEnd type="none" len="sm" w="sm"/>
              <a:tailEnd type="none" len="sm" w="sm"/>
            </a:ln>
          </p:spPr>
        </p:sp>
        <p:sp>
          <p:nvSpPr>
            <p:cNvPr name="TextBox 15" id="15"/>
            <p:cNvSpPr txBox="true"/>
            <p:nvPr/>
          </p:nvSpPr>
          <p:spPr>
            <a:xfrm rot="0">
              <a:off x="0" y="6865496"/>
              <a:ext cx="7849830" cy="55668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Penjel</a:t>
              </a:r>
              <a:r>
                <a:rPr lang="en-US" sz="2500">
                  <a:solidFill>
                    <a:srgbClr val="FFFFFF"/>
                  </a:solidFill>
                  <a:latin typeface="Poppins Light"/>
                  <a:ea typeface="Poppins Light"/>
                  <a:cs typeface="Poppins Light"/>
                  <a:sym typeface="Poppins Light"/>
                </a:rPr>
                <a:t>asan Intel core ultra 9 V-Series</a:t>
              </a:r>
            </a:p>
          </p:txBody>
        </p:sp>
        <p:sp>
          <p:nvSpPr>
            <p:cNvPr name="AutoShape 16" id="16"/>
            <p:cNvSpPr/>
            <p:nvPr/>
          </p:nvSpPr>
          <p:spPr>
            <a:xfrm>
              <a:off x="0" y="8033828"/>
              <a:ext cx="7849830" cy="0"/>
            </a:xfrm>
            <a:prstGeom prst="line">
              <a:avLst/>
            </a:prstGeom>
            <a:ln cap="rnd" w="25400">
              <a:solidFill>
                <a:srgbClr val="10B5BF"/>
              </a:solidFill>
              <a:prstDash val="solid"/>
              <a:headEnd type="none" len="sm" w="sm"/>
              <a:tailEnd type="none" len="sm" w="sm"/>
            </a:ln>
          </p:spPr>
        </p:sp>
        <p:sp>
          <p:nvSpPr>
            <p:cNvPr name="TextBox 17" id="17"/>
            <p:cNvSpPr txBox="true"/>
            <p:nvPr/>
          </p:nvSpPr>
          <p:spPr>
            <a:xfrm rot="0">
              <a:off x="0" y="8596793"/>
              <a:ext cx="7849830" cy="55668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Kesimpulan</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52A4C"/>
        </a:solidFill>
      </p:bgPr>
    </p:bg>
    <p:spTree>
      <p:nvGrpSpPr>
        <p:cNvPr id="1" name=""/>
        <p:cNvGrpSpPr/>
        <p:nvPr/>
      </p:nvGrpSpPr>
      <p:grpSpPr>
        <a:xfrm>
          <a:off x="0" y="0"/>
          <a:ext cx="0" cy="0"/>
          <a:chOff x="0" y="0"/>
          <a:chExt cx="0" cy="0"/>
        </a:xfrm>
      </p:grpSpPr>
      <p:sp>
        <p:nvSpPr>
          <p:cNvPr name="Freeform 2" id="2"/>
          <p:cNvSpPr/>
          <p:nvPr/>
        </p:nvSpPr>
        <p:spPr>
          <a:xfrm flipH="false" flipV="false" rot="0">
            <a:off x="14436964" y="410048"/>
            <a:ext cx="3282359" cy="3383875"/>
          </a:xfrm>
          <a:custGeom>
            <a:avLst/>
            <a:gdLst/>
            <a:ahLst/>
            <a:cxnLst/>
            <a:rect r="r" b="b" t="t" l="l"/>
            <a:pathLst>
              <a:path h="3383875" w="3282359">
                <a:moveTo>
                  <a:pt x="0" y="0"/>
                </a:moveTo>
                <a:lnTo>
                  <a:pt x="3282359" y="0"/>
                </a:lnTo>
                <a:lnTo>
                  <a:pt x="3282359" y="3383875"/>
                </a:lnTo>
                <a:lnTo>
                  <a:pt x="0" y="3383875"/>
                </a:lnTo>
                <a:lnTo>
                  <a:pt x="0" y="0"/>
                </a:lnTo>
                <a:close/>
              </a:path>
            </a:pathLst>
          </a:custGeom>
          <a:blipFill>
            <a:blip r:embed="rId2"/>
            <a:stretch>
              <a:fillRect l="0" t="0" r="0" b="0"/>
            </a:stretch>
          </a:blipFill>
        </p:spPr>
      </p:sp>
      <p:grpSp>
        <p:nvGrpSpPr>
          <p:cNvPr name="Group 3" id="3"/>
          <p:cNvGrpSpPr/>
          <p:nvPr/>
        </p:nvGrpSpPr>
        <p:grpSpPr>
          <a:xfrm rot="0">
            <a:off x="7639050" y="1380928"/>
            <a:ext cx="9753637" cy="7525144"/>
            <a:chOff x="0" y="0"/>
            <a:chExt cx="13004850" cy="10033525"/>
          </a:xfrm>
        </p:grpSpPr>
        <p:sp>
          <p:nvSpPr>
            <p:cNvPr name="TextBox 4" id="4"/>
            <p:cNvSpPr txBox="true"/>
            <p:nvPr/>
          </p:nvSpPr>
          <p:spPr>
            <a:xfrm rot="0">
              <a:off x="0" y="0"/>
              <a:ext cx="13004850" cy="3657600"/>
            </a:xfrm>
            <a:prstGeom prst="rect">
              <a:avLst/>
            </a:prstGeom>
          </p:spPr>
          <p:txBody>
            <a:bodyPr anchor="t" rtlCol="false" tIns="0" lIns="0" bIns="0" rIns="0">
              <a:spAutoFit/>
            </a:bodyPr>
            <a:lstStyle/>
            <a:p>
              <a:pPr algn="l">
                <a:lnSpc>
                  <a:spcPts val="10800"/>
                </a:lnSpc>
              </a:pPr>
              <a:r>
                <a:rPr lang="en-US" sz="9000" b="true">
                  <a:solidFill>
                    <a:srgbClr val="FFFFFF"/>
                  </a:solidFill>
                  <a:latin typeface="Poppins Medium Bold"/>
                  <a:ea typeface="Poppins Medium Bold"/>
                  <a:cs typeface="Poppins Medium Bold"/>
                  <a:sym typeface="Poppins Medium Bold"/>
                </a:rPr>
                <a:t>Apa itu Teknologi intel?</a:t>
              </a:r>
            </a:p>
          </p:txBody>
        </p:sp>
        <p:sp>
          <p:nvSpPr>
            <p:cNvPr name="TextBox 5" id="5"/>
            <p:cNvSpPr txBox="true"/>
            <p:nvPr/>
          </p:nvSpPr>
          <p:spPr>
            <a:xfrm rot="0">
              <a:off x="0" y="4494420"/>
              <a:ext cx="13004850" cy="5333365"/>
            </a:xfrm>
            <a:prstGeom prst="rect">
              <a:avLst/>
            </a:prstGeom>
          </p:spPr>
          <p:txBody>
            <a:bodyPr anchor="t" rtlCol="false" tIns="0" lIns="0" bIns="0" rIns="0">
              <a:spAutoFit/>
            </a:bodyPr>
            <a:lstStyle/>
            <a:p>
              <a:pPr algn="l" marL="550545" indent="-275272" lvl="1">
                <a:lnSpc>
                  <a:spcPts val="3569"/>
                </a:lnSpc>
                <a:buFont typeface="Arial"/>
                <a:buChar char="•"/>
              </a:pPr>
              <a:r>
                <a:rPr lang="en-US" sz="2550">
                  <a:solidFill>
                    <a:srgbClr val="FFFFFF"/>
                  </a:solidFill>
                  <a:latin typeface="Poppins Light"/>
                  <a:ea typeface="Poppins Light"/>
                  <a:cs typeface="Poppins Light"/>
                  <a:sym typeface="Poppins Light"/>
                </a:rPr>
                <a:t>Intel </a:t>
              </a:r>
              <a:r>
                <a:rPr lang="en-US" sz="2550">
                  <a:solidFill>
                    <a:srgbClr val="FFFFFF"/>
                  </a:solidFill>
                  <a:latin typeface="Poppins Light"/>
                  <a:ea typeface="Poppins Light"/>
                  <a:cs typeface="Poppins Light"/>
                  <a:sym typeface="Poppins Light"/>
                </a:rPr>
                <a:t>adalah perusahaan teknologi multinasional asal Amerika Serikat yang terkenal sebagai salah satu produsen semikonduktor, prosesor, dan perangkat komputasi terbesar di dunia. Didirikan pada 1968 oleh Gordon Moore dan Robert Noyce (pencetus Hukum Moore).</a:t>
              </a:r>
            </a:p>
            <a:p>
              <a:pPr algn="l" marL="550545" indent="-275272" lvl="1">
                <a:lnSpc>
                  <a:spcPts val="3569"/>
                </a:lnSpc>
                <a:buFont typeface="Arial"/>
                <a:buChar char="•"/>
              </a:pPr>
              <a:r>
                <a:rPr lang="en-US" sz="2550">
                  <a:solidFill>
                    <a:srgbClr val="FFFFFF"/>
                  </a:solidFill>
                  <a:latin typeface="Poppins Light"/>
                  <a:ea typeface="Poppins Light"/>
                  <a:cs typeface="Poppins Light"/>
                  <a:sym typeface="Poppins Light"/>
                </a:rPr>
                <a:t>Pelopor mikroprosesor dengan Intel 4004 (1971), prosesor komersial pertama di dunia.</a:t>
              </a:r>
            </a:p>
            <a:p>
              <a:pPr algn="l">
                <a:lnSpc>
                  <a:spcPts val="3569"/>
                </a:lnSpc>
              </a:pPr>
            </a:p>
          </p:txBody>
        </p:sp>
      </p:grpSp>
      <p:grpSp>
        <p:nvGrpSpPr>
          <p:cNvPr name="Group 6" id="6"/>
          <p:cNvGrpSpPr>
            <a:grpSpLocks noChangeAspect="true"/>
          </p:cNvGrpSpPr>
          <p:nvPr/>
        </p:nvGrpSpPr>
        <p:grpSpPr>
          <a:xfrm rot="0">
            <a:off x="1914361" y="1028700"/>
            <a:ext cx="4159154" cy="8229600"/>
            <a:chOff x="0" y="0"/>
            <a:chExt cx="2620010" cy="5184140"/>
          </a:xfrm>
        </p:grpSpPr>
        <p:sp>
          <p:nvSpPr>
            <p:cNvPr name="Freeform 7" id="7"/>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141414"/>
            </a:solidFill>
          </p:spPr>
        </p:sp>
        <p:sp>
          <p:nvSpPr>
            <p:cNvPr name="Freeform 8" id="8"/>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3"/>
              <a:stretch>
                <a:fillRect l="-202302" t="0" r="-54899" b="0"/>
              </a:stretch>
            </a:blipFill>
          </p:spPr>
        </p:sp>
        <p:sp>
          <p:nvSpPr>
            <p:cNvPr name="Freeform 9" id="9"/>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FFFFFF"/>
            </a:solidFill>
          </p:spPr>
        </p:sp>
        <p:sp>
          <p:nvSpPr>
            <p:cNvPr name="Freeform 10" id="10"/>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FFFFFF"/>
            </a:solidFill>
          </p:spPr>
        </p:sp>
        <p:sp>
          <p:nvSpPr>
            <p:cNvPr name="Freeform 11" id="11"/>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FFFFFF"/>
            </a:solidFill>
          </p:spPr>
        </p:sp>
        <p:sp>
          <p:nvSpPr>
            <p:cNvPr name="Freeform 12" id="12"/>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FFFFFF"/>
            </a:solidFill>
          </p:spPr>
        </p:sp>
        <p:sp>
          <p:nvSpPr>
            <p:cNvPr name="Freeform 13" id="13"/>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FFFFFF"/>
            </a:solidFill>
          </p:spPr>
        </p:sp>
        <p:sp>
          <p:nvSpPr>
            <p:cNvPr name="Freeform 14" id="14"/>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FFFFFF"/>
            </a:solidFill>
          </p:spPr>
        </p:sp>
        <p:sp>
          <p:nvSpPr>
            <p:cNvPr name="Freeform 15" id="15"/>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10B5BF"/>
            </a:solid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52A4C"/>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914361" y="1028700"/>
            <a:ext cx="4159154" cy="8229600"/>
            <a:chOff x="0" y="0"/>
            <a:chExt cx="2620010" cy="5184140"/>
          </a:xfrm>
        </p:grpSpPr>
        <p:sp>
          <p:nvSpPr>
            <p:cNvPr name="Freeform 3" id="3"/>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141414"/>
            </a:solidFill>
          </p:spPr>
        </p:sp>
        <p:sp>
          <p:nvSpPr>
            <p:cNvPr name="Freeform 4" id="4"/>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36681" t="0" r="-36681" b="0"/>
              </a:stretch>
            </a:blipFill>
          </p:spPr>
        </p:sp>
        <p:sp>
          <p:nvSpPr>
            <p:cNvPr name="Freeform 5" id="5"/>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FFFFFF"/>
            </a:solidFill>
          </p:spPr>
        </p:sp>
        <p:sp>
          <p:nvSpPr>
            <p:cNvPr name="Freeform 6" id="6"/>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FFFFFF"/>
            </a:solidFill>
          </p:spPr>
        </p:sp>
        <p:sp>
          <p:nvSpPr>
            <p:cNvPr name="Freeform 7" id="7"/>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FFFFFF"/>
            </a:solidFill>
          </p:spPr>
        </p:sp>
        <p:sp>
          <p:nvSpPr>
            <p:cNvPr name="Freeform 8" id="8"/>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FFFFFF"/>
            </a:solidFill>
          </p:spPr>
        </p:sp>
        <p:sp>
          <p:nvSpPr>
            <p:cNvPr name="Freeform 9" id="9"/>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FFFFFF"/>
            </a:solidFill>
          </p:spPr>
        </p:sp>
        <p:sp>
          <p:nvSpPr>
            <p:cNvPr name="Freeform 10" id="10"/>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FFFFFF"/>
            </a:solidFill>
          </p:spPr>
        </p:sp>
        <p:sp>
          <p:nvSpPr>
            <p:cNvPr name="Freeform 11" id="11"/>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10B5BF"/>
            </a:solidFill>
          </p:spPr>
        </p:sp>
      </p:grpSp>
      <p:grpSp>
        <p:nvGrpSpPr>
          <p:cNvPr name="Group 12" id="12"/>
          <p:cNvGrpSpPr/>
          <p:nvPr/>
        </p:nvGrpSpPr>
        <p:grpSpPr>
          <a:xfrm rot="0">
            <a:off x="7639050" y="2276278"/>
            <a:ext cx="9753637" cy="5734444"/>
            <a:chOff x="0" y="0"/>
            <a:chExt cx="13004850" cy="7645925"/>
          </a:xfrm>
        </p:grpSpPr>
        <p:sp>
          <p:nvSpPr>
            <p:cNvPr name="TextBox 13" id="13"/>
            <p:cNvSpPr txBox="true"/>
            <p:nvPr/>
          </p:nvSpPr>
          <p:spPr>
            <a:xfrm rot="0">
              <a:off x="0" y="0"/>
              <a:ext cx="13004850" cy="3657600"/>
            </a:xfrm>
            <a:prstGeom prst="rect">
              <a:avLst/>
            </a:prstGeom>
          </p:spPr>
          <p:txBody>
            <a:bodyPr anchor="t" rtlCol="false" tIns="0" lIns="0" bIns="0" rIns="0">
              <a:spAutoFit/>
            </a:bodyPr>
            <a:lstStyle/>
            <a:p>
              <a:pPr algn="l">
                <a:lnSpc>
                  <a:spcPts val="10800"/>
                </a:lnSpc>
              </a:pPr>
              <a:r>
                <a:rPr lang="en-US" sz="9000" b="true">
                  <a:solidFill>
                    <a:srgbClr val="FFFFFF"/>
                  </a:solidFill>
                  <a:latin typeface="Poppins Medium Bold"/>
                  <a:ea typeface="Poppins Medium Bold"/>
                  <a:cs typeface="Poppins Medium Bold"/>
                  <a:sym typeface="Poppins Medium Bold"/>
                </a:rPr>
                <a:t>Apa itu intel ultra core?</a:t>
              </a:r>
            </a:p>
          </p:txBody>
        </p:sp>
        <p:sp>
          <p:nvSpPr>
            <p:cNvPr name="TextBox 14" id="14"/>
            <p:cNvSpPr txBox="true"/>
            <p:nvPr/>
          </p:nvSpPr>
          <p:spPr>
            <a:xfrm rot="0">
              <a:off x="0" y="4494420"/>
              <a:ext cx="13004850" cy="2945765"/>
            </a:xfrm>
            <a:prstGeom prst="rect">
              <a:avLst/>
            </a:prstGeom>
          </p:spPr>
          <p:txBody>
            <a:bodyPr anchor="t" rtlCol="false" tIns="0" lIns="0" bIns="0" rIns="0">
              <a:spAutoFit/>
            </a:bodyPr>
            <a:lstStyle/>
            <a:p>
              <a:pPr algn="l">
                <a:lnSpc>
                  <a:spcPts val="3569"/>
                </a:lnSpc>
              </a:pPr>
              <a:r>
                <a:rPr lang="en-US" sz="2550">
                  <a:solidFill>
                    <a:srgbClr val="FFFFFF"/>
                  </a:solidFill>
                  <a:latin typeface="Poppins Light"/>
                  <a:ea typeface="Poppins Light"/>
                  <a:cs typeface="Poppins Light"/>
                  <a:sym typeface="Poppins Light"/>
                </a:rPr>
                <a:t>Intel Ultra Core</a:t>
              </a:r>
              <a:r>
                <a:rPr lang="en-US" sz="2550">
                  <a:solidFill>
                    <a:srgbClr val="FFFFFF"/>
                  </a:solidFill>
                  <a:latin typeface="Poppins Light"/>
                  <a:ea typeface="Poppins Light"/>
                  <a:cs typeface="Poppins Light"/>
                  <a:sym typeface="Poppins Light"/>
                </a:rPr>
                <a:t> mengacu pada generasi terbaru prosesor Intel yang dirancang untuk kinerja tinggi dan efisiensi daya, terutama untuk perangkat laptop premium dan desktop.Intel Ultra Core adalah branding untuk seri prosesor Intel generasi terkini (seperti Intel Core Ultra 7 155H)</a:t>
              </a:r>
            </a:p>
          </p:txBody>
        </p:sp>
      </p:grpSp>
      <p:sp>
        <p:nvSpPr>
          <p:cNvPr name="Freeform 15" id="15"/>
          <p:cNvSpPr/>
          <p:nvPr/>
        </p:nvSpPr>
        <p:spPr>
          <a:xfrm flipH="false" flipV="false" rot="0">
            <a:off x="14747657" y="-1028700"/>
            <a:ext cx="4581255" cy="4114800"/>
          </a:xfrm>
          <a:custGeom>
            <a:avLst/>
            <a:gdLst/>
            <a:ahLst/>
            <a:cxnLst/>
            <a:rect r="r" b="b" t="t" l="l"/>
            <a:pathLst>
              <a:path h="4114800" w="4581255">
                <a:moveTo>
                  <a:pt x="0" y="0"/>
                </a:moveTo>
                <a:lnTo>
                  <a:pt x="4581255" y="0"/>
                </a:lnTo>
                <a:lnTo>
                  <a:pt x="4581255"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52A4C"/>
        </a:solidFill>
      </p:bgPr>
    </p:bg>
    <p:spTree>
      <p:nvGrpSpPr>
        <p:cNvPr id="1" name=""/>
        <p:cNvGrpSpPr/>
        <p:nvPr/>
      </p:nvGrpSpPr>
      <p:grpSpPr>
        <a:xfrm>
          <a:off x="0" y="0"/>
          <a:ext cx="0" cy="0"/>
          <a:chOff x="0" y="0"/>
          <a:chExt cx="0" cy="0"/>
        </a:xfrm>
      </p:grpSpPr>
      <p:grpSp>
        <p:nvGrpSpPr>
          <p:cNvPr name="Group 2" id="2"/>
          <p:cNvGrpSpPr/>
          <p:nvPr/>
        </p:nvGrpSpPr>
        <p:grpSpPr>
          <a:xfrm rot="0">
            <a:off x="10590877" y="1694119"/>
            <a:ext cx="5887373" cy="7290660"/>
            <a:chOff x="0" y="0"/>
            <a:chExt cx="7849830" cy="9720880"/>
          </a:xfrm>
        </p:grpSpPr>
        <p:sp>
          <p:nvSpPr>
            <p:cNvPr name="TextBox 3" id="3"/>
            <p:cNvSpPr txBox="true"/>
            <p:nvPr/>
          </p:nvSpPr>
          <p:spPr>
            <a:xfrm rot="0">
              <a:off x="0" y="-38100"/>
              <a:ext cx="7849830" cy="1121833"/>
            </a:xfrm>
            <a:prstGeom prst="rect">
              <a:avLst/>
            </a:prstGeom>
          </p:spPr>
          <p:txBody>
            <a:bodyPr anchor="t" rtlCol="false" tIns="0" lIns="0" bIns="0" rIns="0">
              <a:spAutoFit/>
            </a:bodyPr>
            <a:lstStyle/>
            <a:p>
              <a:pPr algn="l">
                <a:lnSpc>
                  <a:spcPts val="3499"/>
                </a:lnSpc>
              </a:pPr>
              <a:r>
                <a:rPr lang="en-US" sz="2499">
                  <a:solidFill>
                    <a:srgbClr val="FFFFFF"/>
                  </a:solidFill>
                  <a:latin typeface="Poppins Light"/>
                  <a:ea typeface="Poppins Light"/>
                  <a:cs typeface="Poppins Light"/>
                  <a:sym typeface="Poppins Light"/>
                </a:rPr>
                <a:t>Arsitektur Hybrid 3D Terdepan</a:t>
              </a:r>
            </a:p>
            <a:p>
              <a:pPr algn="l">
                <a:lnSpc>
                  <a:spcPts val="3500"/>
                </a:lnSpc>
              </a:pPr>
            </a:p>
          </p:txBody>
        </p:sp>
        <p:sp>
          <p:nvSpPr>
            <p:cNvPr name="AutoShape 4" id="4"/>
            <p:cNvSpPr/>
            <p:nvPr/>
          </p:nvSpPr>
          <p:spPr>
            <a:xfrm>
              <a:off x="0" y="1695382"/>
              <a:ext cx="7849830" cy="0"/>
            </a:xfrm>
            <a:prstGeom prst="line">
              <a:avLst/>
            </a:prstGeom>
            <a:ln cap="rnd" w="25400">
              <a:solidFill>
                <a:srgbClr val="10B5BF"/>
              </a:solidFill>
              <a:prstDash val="solid"/>
              <a:headEnd type="none" len="sm" w="sm"/>
              <a:tailEnd type="none" len="sm" w="sm"/>
            </a:ln>
          </p:spPr>
        </p:sp>
        <p:sp>
          <p:nvSpPr>
            <p:cNvPr name="TextBox 5" id="5"/>
            <p:cNvSpPr txBox="true"/>
            <p:nvPr/>
          </p:nvSpPr>
          <p:spPr>
            <a:xfrm rot="0">
              <a:off x="0" y="2277397"/>
              <a:ext cx="7849830" cy="1050713"/>
            </a:xfrm>
            <a:prstGeom prst="rect">
              <a:avLst/>
            </a:prstGeom>
          </p:spPr>
          <p:txBody>
            <a:bodyPr anchor="t" rtlCol="false" tIns="0" lIns="0" bIns="0" rIns="0">
              <a:spAutoFit/>
            </a:bodyPr>
            <a:lstStyle/>
            <a:p>
              <a:pPr algn="l">
                <a:lnSpc>
                  <a:spcPts val="3289"/>
                </a:lnSpc>
              </a:pPr>
              <a:r>
                <a:rPr lang="en-US" sz="2349">
                  <a:solidFill>
                    <a:srgbClr val="FFFFFF"/>
                  </a:solidFill>
                  <a:latin typeface="Poppins Light"/>
                  <a:ea typeface="Poppins Light"/>
                  <a:cs typeface="Poppins Light"/>
                  <a:sym typeface="Poppins Light"/>
                </a:rPr>
                <a:t> NPU</a:t>
              </a:r>
              <a:r>
                <a:rPr lang="en-US" sz="2349">
                  <a:solidFill>
                    <a:srgbClr val="FFFFFF"/>
                  </a:solidFill>
                  <a:latin typeface="Poppins Light"/>
                  <a:ea typeface="Poppins Light"/>
                  <a:cs typeface="Poppins Light"/>
                  <a:sym typeface="Poppins Light"/>
                </a:rPr>
                <a:t> Dedikasi untuk AI</a:t>
              </a:r>
            </a:p>
            <a:p>
              <a:pPr algn="l">
                <a:lnSpc>
                  <a:spcPts val="3290"/>
                </a:lnSpc>
              </a:pPr>
            </a:p>
          </p:txBody>
        </p:sp>
        <p:sp>
          <p:nvSpPr>
            <p:cNvPr name="AutoShape 6" id="6"/>
            <p:cNvSpPr/>
            <p:nvPr/>
          </p:nvSpPr>
          <p:spPr>
            <a:xfrm>
              <a:off x="0" y="3970238"/>
              <a:ext cx="7849830" cy="0"/>
            </a:xfrm>
            <a:prstGeom prst="line">
              <a:avLst/>
            </a:prstGeom>
            <a:ln cap="rnd" w="25400">
              <a:solidFill>
                <a:srgbClr val="10B5BF"/>
              </a:solidFill>
              <a:prstDash val="solid"/>
              <a:headEnd type="none" len="sm" w="sm"/>
              <a:tailEnd type="none" len="sm" w="sm"/>
            </a:ln>
          </p:spPr>
        </p:sp>
        <p:sp>
          <p:nvSpPr>
            <p:cNvPr name="TextBox 7" id="7"/>
            <p:cNvSpPr txBox="true"/>
            <p:nvPr/>
          </p:nvSpPr>
          <p:spPr>
            <a:xfrm rot="0">
              <a:off x="0" y="4552253"/>
              <a:ext cx="7849830" cy="1121833"/>
            </a:xfrm>
            <a:prstGeom prst="rect">
              <a:avLst/>
            </a:prstGeom>
          </p:spPr>
          <p:txBody>
            <a:bodyPr anchor="t" rtlCol="false" tIns="0" lIns="0" bIns="0" rIns="0">
              <a:spAutoFit/>
            </a:bodyPr>
            <a:lstStyle/>
            <a:p>
              <a:pPr algn="l">
                <a:lnSpc>
                  <a:spcPts val="3499"/>
                </a:lnSpc>
              </a:pPr>
              <a:r>
                <a:rPr lang="en-US" sz="2499">
                  <a:solidFill>
                    <a:srgbClr val="FFFFFF"/>
                  </a:solidFill>
                  <a:latin typeface="Poppins Light"/>
                  <a:ea typeface="Poppins Light"/>
                  <a:cs typeface="Poppins Light"/>
                  <a:sym typeface="Poppins Light"/>
                </a:rPr>
                <a:t>Grafis Intel Arc Terintegrasi</a:t>
              </a:r>
            </a:p>
            <a:p>
              <a:pPr algn="l">
                <a:lnSpc>
                  <a:spcPts val="3500"/>
                </a:lnSpc>
              </a:pPr>
            </a:p>
          </p:txBody>
        </p:sp>
        <p:sp>
          <p:nvSpPr>
            <p:cNvPr name="AutoShape 8" id="8"/>
            <p:cNvSpPr/>
            <p:nvPr/>
          </p:nvSpPr>
          <p:spPr>
            <a:xfrm>
              <a:off x="0" y="6285735"/>
              <a:ext cx="7849830" cy="0"/>
            </a:xfrm>
            <a:prstGeom prst="line">
              <a:avLst/>
            </a:prstGeom>
            <a:ln cap="rnd" w="25400">
              <a:solidFill>
                <a:srgbClr val="10B5BF"/>
              </a:solidFill>
              <a:prstDash val="solid"/>
              <a:headEnd type="none" len="sm" w="sm"/>
              <a:tailEnd type="none" len="sm" w="sm"/>
            </a:ln>
          </p:spPr>
        </p:sp>
        <p:sp>
          <p:nvSpPr>
            <p:cNvPr name="TextBox 9" id="9"/>
            <p:cNvSpPr txBox="true"/>
            <p:nvPr/>
          </p:nvSpPr>
          <p:spPr>
            <a:xfrm rot="0">
              <a:off x="0" y="6867750"/>
              <a:ext cx="7849830" cy="1121833"/>
            </a:xfrm>
            <a:prstGeom prst="rect">
              <a:avLst/>
            </a:prstGeom>
          </p:spPr>
          <p:txBody>
            <a:bodyPr anchor="t" rtlCol="false" tIns="0" lIns="0" bIns="0" rIns="0">
              <a:spAutoFit/>
            </a:bodyPr>
            <a:lstStyle/>
            <a:p>
              <a:pPr algn="l">
                <a:lnSpc>
                  <a:spcPts val="3499"/>
                </a:lnSpc>
              </a:pPr>
              <a:r>
                <a:rPr lang="en-US" sz="2499">
                  <a:solidFill>
                    <a:srgbClr val="FFFFFF"/>
                  </a:solidFill>
                  <a:latin typeface="Poppins Light"/>
                  <a:ea typeface="Poppins Light"/>
                  <a:cs typeface="Poppins Light"/>
                  <a:sym typeface="Poppins Light"/>
                </a:rPr>
                <a:t>Efisiensi D</a:t>
              </a:r>
              <a:r>
                <a:rPr lang="en-US" sz="2499">
                  <a:solidFill>
                    <a:srgbClr val="FFFFFF"/>
                  </a:solidFill>
                  <a:latin typeface="Poppins Light"/>
                  <a:ea typeface="Poppins Light"/>
                  <a:cs typeface="Poppins Light"/>
                  <a:sym typeface="Poppins Light"/>
                </a:rPr>
                <a:t>aya Unggul</a:t>
              </a:r>
            </a:p>
            <a:p>
              <a:pPr algn="l">
                <a:lnSpc>
                  <a:spcPts val="3500"/>
                </a:lnSpc>
              </a:pPr>
            </a:p>
          </p:txBody>
        </p:sp>
        <p:sp>
          <p:nvSpPr>
            <p:cNvPr name="TextBox 10" id="10"/>
            <p:cNvSpPr txBox="true"/>
            <p:nvPr/>
          </p:nvSpPr>
          <p:spPr>
            <a:xfrm rot="0">
              <a:off x="0" y="9164197"/>
              <a:ext cx="7849830" cy="556683"/>
            </a:xfrm>
            <a:prstGeom prst="rect">
              <a:avLst/>
            </a:prstGeom>
          </p:spPr>
          <p:txBody>
            <a:bodyPr anchor="t" rtlCol="false" tIns="0" lIns="0" bIns="0" rIns="0">
              <a:spAutoFit/>
            </a:bodyPr>
            <a:lstStyle/>
            <a:p>
              <a:pPr algn="l">
                <a:lnSpc>
                  <a:spcPts val="3500"/>
                </a:lnSpc>
              </a:pPr>
            </a:p>
          </p:txBody>
        </p:sp>
      </p:grpSp>
      <p:sp>
        <p:nvSpPr>
          <p:cNvPr name="Freeform 11" id="11"/>
          <p:cNvSpPr/>
          <p:nvPr/>
        </p:nvSpPr>
        <p:spPr>
          <a:xfrm flipH="false" flipV="false" rot="0">
            <a:off x="1638300" y="5524898"/>
            <a:ext cx="3245611" cy="3245611"/>
          </a:xfrm>
          <a:custGeom>
            <a:avLst/>
            <a:gdLst/>
            <a:ahLst/>
            <a:cxnLst/>
            <a:rect r="r" b="b" t="t" l="l"/>
            <a:pathLst>
              <a:path h="3245611" w="3245611">
                <a:moveTo>
                  <a:pt x="0" y="0"/>
                </a:moveTo>
                <a:lnTo>
                  <a:pt x="3245611" y="0"/>
                </a:lnTo>
                <a:lnTo>
                  <a:pt x="3245611" y="3245610"/>
                </a:lnTo>
                <a:lnTo>
                  <a:pt x="0" y="32456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5862473" y="7861473"/>
            <a:ext cx="2793655" cy="2793655"/>
          </a:xfrm>
          <a:custGeom>
            <a:avLst/>
            <a:gdLst/>
            <a:ahLst/>
            <a:cxnLst/>
            <a:rect r="r" b="b" t="t" l="l"/>
            <a:pathLst>
              <a:path h="2793655" w="2793655">
                <a:moveTo>
                  <a:pt x="0" y="0"/>
                </a:moveTo>
                <a:lnTo>
                  <a:pt x="2793654" y="0"/>
                </a:lnTo>
                <a:lnTo>
                  <a:pt x="2793654" y="2793654"/>
                </a:lnTo>
                <a:lnTo>
                  <a:pt x="0" y="279365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false" flipV="false" rot="0">
            <a:off x="15862473" y="-738333"/>
            <a:ext cx="4062430" cy="4114800"/>
          </a:xfrm>
          <a:custGeom>
            <a:avLst/>
            <a:gdLst/>
            <a:ahLst/>
            <a:cxnLst/>
            <a:rect r="r" b="b" t="t" l="l"/>
            <a:pathLst>
              <a:path h="4114800" w="4062430">
                <a:moveTo>
                  <a:pt x="0" y="0"/>
                </a:moveTo>
                <a:lnTo>
                  <a:pt x="4062430" y="0"/>
                </a:lnTo>
                <a:lnTo>
                  <a:pt x="406243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4" id="14"/>
          <p:cNvGrpSpPr/>
          <p:nvPr/>
        </p:nvGrpSpPr>
        <p:grpSpPr>
          <a:xfrm rot="0">
            <a:off x="1638300" y="1694119"/>
            <a:ext cx="6077873" cy="5098773"/>
            <a:chOff x="0" y="0"/>
            <a:chExt cx="8103830" cy="6798364"/>
          </a:xfrm>
        </p:grpSpPr>
        <p:sp>
          <p:nvSpPr>
            <p:cNvPr name="TextBox 15" id="15"/>
            <p:cNvSpPr txBox="true"/>
            <p:nvPr/>
          </p:nvSpPr>
          <p:spPr>
            <a:xfrm rot="0">
              <a:off x="0" y="6179239"/>
              <a:ext cx="8103830" cy="619125"/>
            </a:xfrm>
            <a:prstGeom prst="rect">
              <a:avLst/>
            </a:prstGeom>
          </p:spPr>
          <p:txBody>
            <a:bodyPr anchor="t" rtlCol="false" tIns="0" lIns="0" bIns="0" rIns="0">
              <a:spAutoFit/>
            </a:bodyPr>
            <a:lstStyle/>
            <a:p>
              <a:pPr algn="l">
                <a:lnSpc>
                  <a:spcPts val="3600"/>
                </a:lnSpc>
              </a:pPr>
            </a:p>
          </p:txBody>
        </p:sp>
        <p:sp>
          <p:nvSpPr>
            <p:cNvPr name="TextBox 16" id="16"/>
            <p:cNvSpPr txBox="true"/>
            <p:nvPr/>
          </p:nvSpPr>
          <p:spPr>
            <a:xfrm rot="0">
              <a:off x="0" y="0"/>
              <a:ext cx="8103830" cy="5067300"/>
            </a:xfrm>
            <a:prstGeom prst="rect">
              <a:avLst/>
            </a:prstGeom>
          </p:spPr>
          <p:txBody>
            <a:bodyPr anchor="t" rtlCol="false" tIns="0" lIns="0" bIns="0" rIns="0">
              <a:spAutoFit/>
            </a:bodyPr>
            <a:lstStyle/>
            <a:p>
              <a:pPr algn="l">
                <a:lnSpc>
                  <a:spcPts val="9990"/>
                </a:lnSpc>
              </a:pPr>
              <a:r>
                <a:rPr lang="en-US" sz="8325" b="true">
                  <a:solidFill>
                    <a:srgbClr val="FFFFFF"/>
                  </a:solidFill>
                  <a:latin typeface="Poppins Medium Bold"/>
                  <a:ea typeface="Poppins Medium Bold"/>
                  <a:cs typeface="Poppins Medium Bold"/>
                  <a:sym typeface="Poppins Medium Bold"/>
                </a:rPr>
                <a:t>Kelebihan Intel Core Ultra</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52A4C"/>
        </a:solidFill>
      </p:bgPr>
    </p:bg>
    <p:spTree>
      <p:nvGrpSpPr>
        <p:cNvPr id="1" name=""/>
        <p:cNvGrpSpPr/>
        <p:nvPr/>
      </p:nvGrpSpPr>
      <p:grpSpPr>
        <a:xfrm>
          <a:off x="0" y="0"/>
          <a:ext cx="0" cy="0"/>
          <a:chOff x="0" y="0"/>
          <a:chExt cx="0" cy="0"/>
        </a:xfrm>
      </p:grpSpPr>
      <p:sp>
        <p:nvSpPr>
          <p:cNvPr name="Freeform 2" id="2"/>
          <p:cNvSpPr/>
          <p:nvPr/>
        </p:nvSpPr>
        <p:spPr>
          <a:xfrm flipH="false" flipV="false" rot="0">
            <a:off x="-213242" y="2408240"/>
            <a:ext cx="9725370" cy="5470520"/>
          </a:xfrm>
          <a:custGeom>
            <a:avLst/>
            <a:gdLst/>
            <a:ahLst/>
            <a:cxnLst/>
            <a:rect r="r" b="b" t="t" l="l"/>
            <a:pathLst>
              <a:path h="5470520" w="9725370">
                <a:moveTo>
                  <a:pt x="0" y="0"/>
                </a:moveTo>
                <a:lnTo>
                  <a:pt x="9725369" y="0"/>
                </a:lnTo>
                <a:lnTo>
                  <a:pt x="9725369" y="5470520"/>
                </a:lnTo>
                <a:lnTo>
                  <a:pt x="0" y="5470520"/>
                </a:lnTo>
                <a:lnTo>
                  <a:pt x="0" y="0"/>
                </a:lnTo>
                <a:close/>
              </a:path>
            </a:pathLst>
          </a:custGeom>
          <a:blipFill>
            <a:blip r:embed="rId2"/>
            <a:stretch>
              <a:fillRect l="0" t="0" r="0" b="0"/>
            </a:stretch>
          </a:blipFill>
        </p:spPr>
      </p:sp>
      <p:sp>
        <p:nvSpPr>
          <p:cNvPr name="Freeform 3" id="3"/>
          <p:cNvSpPr/>
          <p:nvPr/>
        </p:nvSpPr>
        <p:spPr>
          <a:xfrm flipH="false" flipV="false" rot="0">
            <a:off x="14291595" y="6019733"/>
            <a:ext cx="2967705" cy="3238567"/>
          </a:xfrm>
          <a:custGeom>
            <a:avLst/>
            <a:gdLst/>
            <a:ahLst/>
            <a:cxnLst/>
            <a:rect r="r" b="b" t="t" l="l"/>
            <a:pathLst>
              <a:path h="3238567" w="2967705">
                <a:moveTo>
                  <a:pt x="0" y="0"/>
                </a:moveTo>
                <a:lnTo>
                  <a:pt x="2967705" y="0"/>
                </a:lnTo>
                <a:lnTo>
                  <a:pt x="2967705" y="3238567"/>
                </a:lnTo>
                <a:lnTo>
                  <a:pt x="0" y="32385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7423900" y="239500"/>
            <a:ext cx="10864100" cy="2968680"/>
          </a:xfrm>
          <a:prstGeom prst="rect">
            <a:avLst/>
          </a:prstGeom>
        </p:spPr>
        <p:txBody>
          <a:bodyPr anchor="t" rtlCol="false" tIns="0" lIns="0" bIns="0" rIns="0">
            <a:spAutoFit/>
          </a:bodyPr>
          <a:lstStyle/>
          <a:p>
            <a:pPr algn="ctr">
              <a:lnSpc>
                <a:spcPts val="7901"/>
              </a:lnSpc>
            </a:pPr>
            <a:r>
              <a:rPr lang="en-US" sz="5644" b="true">
                <a:solidFill>
                  <a:srgbClr val="CBDCEA"/>
                </a:solidFill>
                <a:latin typeface="Open Sans Bold"/>
                <a:ea typeface="Open Sans Bold"/>
                <a:cs typeface="Open Sans Bold"/>
                <a:sym typeface="Open Sans Bold"/>
              </a:rPr>
              <a:t>IN</a:t>
            </a:r>
            <a:r>
              <a:rPr lang="en-US" b="true" sz="5644">
                <a:solidFill>
                  <a:srgbClr val="CBDCEA"/>
                </a:solidFill>
                <a:latin typeface="Open Sans Bold"/>
                <a:ea typeface="Open Sans Bold"/>
                <a:cs typeface="Open Sans Bold"/>
                <a:sym typeface="Open Sans Bold"/>
              </a:rPr>
              <a:t>TEL® CORE™ ULTRA 5 V-SERIES SPECS </a:t>
            </a:r>
          </a:p>
          <a:p>
            <a:pPr algn="ctr">
              <a:lnSpc>
                <a:spcPts val="7901"/>
              </a:lnSpc>
            </a:pPr>
          </a:p>
        </p:txBody>
      </p:sp>
      <p:sp>
        <p:nvSpPr>
          <p:cNvPr name="TextBox 5" id="5"/>
          <p:cNvSpPr txBox="true"/>
          <p:nvPr/>
        </p:nvSpPr>
        <p:spPr>
          <a:xfrm rot="0">
            <a:off x="8225279" y="2370140"/>
            <a:ext cx="4277782" cy="6108700"/>
          </a:xfrm>
          <a:prstGeom prst="rect">
            <a:avLst/>
          </a:prstGeom>
        </p:spPr>
        <p:txBody>
          <a:bodyPr anchor="t" rtlCol="false" tIns="0" lIns="0" bIns="0" rIns="0">
            <a:spAutoFit/>
          </a:bodyPr>
          <a:lstStyle/>
          <a:p>
            <a:pPr algn="l">
              <a:lnSpc>
                <a:spcPts val="3499"/>
              </a:lnSpc>
            </a:pPr>
            <a:r>
              <a:rPr lang="en-US" sz="2499">
                <a:solidFill>
                  <a:srgbClr val="CBDCEA"/>
                </a:solidFill>
                <a:latin typeface="Poppins Light"/>
                <a:ea typeface="Poppins Light"/>
                <a:cs typeface="Poppins Light"/>
                <a:sym typeface="Poppins Light"/>
              </a:rPr>
              <a:t>4 cores</a:t>
            </a:r>
          </a:p>
          <a:p>
            <a:pPr algn="l">
              <a:lnSpc>
                <a:spcPts val="3499"/>
              </a:lnSpc>
              <a:spcBef>
                <a:spcPct val="0"/>
              </a:spcBef>
            </a:pPr>
            <a:r>
              <a:rPr lang="en-US" sz="2499">
                <a:solidFill>
                  <a:srgbClr val="CBDCEA"/>
                </a:solidFill>
                <a:latin typeface="Poppins Light"/>
                <a:ea typeface="Poppins Light"/>
                <a:cs typeface="Poppins Light"/>
                <a:sym typeface="Poppins Light"/>
              </a:rPr>
              <a:t>4 threads (non-Hyper-Threading)</a:t>
            </a:r>
          </a:p>
          <a:p>
            <a:pPr algn="l">
              <a:lnSpc>
                <a:spcPts val="3499"/>
              </a:lnSpc>
              <a:spcBef>
                <a:spcPct val="0"/>
              </a:spcBef>
            </a:pPr>
            <a:r>
              <a:rPr lang="en-US" sz="2499">
                <a:solidFill>
                  <a:srgbClr val="CBDCEA"/>
                </a:solidFill>
                <a:latin typeface="Poppins Light"/>
                <a:ea typeface="Poppins Light"/>
                <a:cs typeface="Poppins Light"/>
                <a:sym typeface="Poppins Light"/>
              </a:rPr>
              <a:t>1.6 GHz</a:t>
            </a:r>
          </a:p>
          <a:p>
            <a:pPr algn="l">
              <a:lnSpc>
                <a:spcPts val="3499"/>
              </a:lnSpc>
              <a:spcBef>
                <a:spcPct val="0"/>
              </a:spcBef>
            </a:pPr>
            <a:r>
              <a:rPr lang="en-US" sz="2499">
                <a:solidFill>
                  <a:srgbClr val="CBDCEA"/>
                </a:solidFill>
                <a:latin typeface="Poppins Light"/>
                <a:ea typeface="Poppins Light"/>
                <a:cs typeface="Poppins Light"/>
                <a:sym typeface="Poppins Light"/>
              </a:rPr>
              <a:t>2.4 GHz</a:t>
            </a:r>
          </a:p>
          <a:p>
            <a:pPr algn="l">
              <a:lnSpc>
                <a:spcPts val="3499"/>
              </a:lnSpc>
              <a:spcBef>
                <a:spcPct val="0"/>
              </a:spcBef>
            </a:pPr>
            <a:r>
              <a:rPr lang="en-US" sz="2499">
                <a:solidFill>
                  <a:srgbClr val="CBDCEA"/>
                </a:solidFill>
                <a:latin typeface="Poppins Light"/>
                <a:ea typeface="Poppins Light"/>
                <a:cs typeface="Poppins Light"/>
                <a:sym typeface="Poppins Light"/>
              </a:rPr>
              <a:t>4 MB L3 Cache</a:t>
            </a:r>
          </a:p>
          <a:p>
            <a:pPr algn="l">
              <a:lnSpc>
                <a:spcPts val="3499"/>
              </a:lnSpc>
              <a:spcBef>
                <a:spcPct val="0"/>
              </a:spcBef>
            </a:pPr>
            <a:r>
              <a:rPr lang="en-US" sz="2499">
                <a:solidFill>
                  <a:srgbClr val="CBDCEA"/>
                </a:solidFill>
                <a:latin typeface="Poppins Light"/>
                <a:ea typeface="Poppins Light"/>
                <a:cs typeface="Poppins Light"/>
                <a:sym typeface="Poppins Light"/>
              </a:rPr>
              <a:t>15W</a:t>
            </a:r>
          </a:p>
          <a:p>
            <a:pPr algn="l">
              <a:lnSpc>
                <a:spcPts val="3499"/>
              </a:lnSpc>
              <a:spcBef>
                <a:spcPct val="0"/>
              </a:spcBef>
            </a:pPr>
            <a:r>
              <a:rPr lang="en-US" sz="2499">
                <a:solidFill>
                  <a:srgbClr val="CBDCEA"/>
                </a:solidFill>
                <a:latin typeface="Poppins Light"/>
                <a:ea typeface="Poppins Light"/>
                <a:cs typeface="Poppins Light"/>
                <a:sym typeface="Poppins Light"/>
              </a:rPr>
              <a:t>Intel UHD Graphics 600</a:t>
            </a:r>
          </a:p>
          <a:p>
            <a:pPr algn="l">
              <a:lnSpc>
                <a:spcPts val="3499"/>
              </a:lnSpc>
              <a:spcBef>
                <a:spcPct val="0"/>
              </a:spcBef>
            </a:pPr>
            <a:r>
              <a:rPr lang="en-US" sz="2499">
                <a:solidFill>
                  <a:srgbClr val="CBDCEA"/>
                </a:solidFill>
                <a:latin typeface="Poppins Light"/>
                <a:ea typeface="Poppins Light"/>
                <a:cs typeface="Poppins Light"/>
                <a:sym typeface="Poppins Light"/>
              </a:rPr>
              <a:t>14nm</a:t>
            </a:r>
          </a:p>
          <a:p>
            <a:pPr algn="l">
              <a:lnSpc>
                <a:spcPts val="3499"/>
              </a:lnSpc>
              <a:spcBef>
                <a:spcPct val="0"/>
              </a:spcBef>
            </a:pPr>
            <a:r>
              <a:rPr lang="en-US" sz="2499">
                <a:solidFill>
                  <a:srgbClr val="CBDCEA"/>
                </a:solidFill>
                <a:latin typeface="Poppins Light"/>
                <a:ea typeface="Poppins Light"/>
                <a:cs typeface="Poppins Light"/>
                <a:sym typeface="Poppins Light"/>
              </a:rPr>
              <a:t>DDR4-2133 atau DDR4-2400</a:t>
            </a:r>
          </a:p>
          <a:p>
            <a:pPr algn="l">
              <a:lnSpc>
                <a:spcPts val="3499"/>
              </a:lnSpc>
              <a:spcBef>
                <a:spcPct val="0"/>
              </a:spcBef>
            </a:pPr>
            <a:r>
              <a:rPr lang="en-US" sz="2499">
                <a:solidFill>
                  <a:srgbClr val="CBDCEA"/>
                </a:solidFill>
                <a:latin typeface="Poppins Light"/>
                <a:ea typeface="Poppins Light"/>
                <a:cs typeface="Poppins Light"/>
                <a:sym typeface="Poppins Light"/>
              </a:rPr>
              <a:t>SmartCache, Intel SpeedStep</a:t>
            </a:r>
          </a:p>
          <a:p>
            <a:pPr algn="l">
              <a:lnSpc>
                <a:spcPts val="3499"/>
              </a:lnSpc>
              <a:spcBef>
                <a:spcPct val="0"/>
              </a:spcBef>
            </a:pPr>
          </a:p>
        </p:txBody>
      </p:sp>
      <p:sp>
        <p:nvSpPr>
          <p:cNvPr name="TextBox 6" id="6"/>
          <p:cNvSpPr txBox="true"/>
          <p:nvPr/>
        </p:nvSpPr>
        <p:spPr>
          <a:xfrm rot="0">
            <a:off x="12503061" y="2370140"/>
            <a:ext cx="4277782" cy="3917950"/>
          </a:xfrm>
          <a:prstGeom prst="rect">
            <a:avLst/>
          </a:prstGeom>
        </p:spPr>
        <p:txBody>
          <a:bodyPr anchor="t" rtlCol="false" tIns="0" lIns="0" bIns="0" rIns="0">
            <a:spAutoFit/>
          </a:bodyPr>
          <a:lstStyle/>
          <a:p>
            <a:pPr algn="l">
              <a:lnSpc>
                <a:spcPts val="3499"/>
              </a:lnSpc>
            </a:pPr>
            <a:r>
              <a:rPr lang="en-US" sz="2499">
                <a:solidFill>
                  <a:srgbClr val="CBDCEA"/>
                </a:solidFill>
                <a:latin typeface="Poppins Light"/>
                <a:ea typeface="Poppins Light"/>
                <a:cs typeface="Poppins Light"/>
                <a:sym typeface="Poppins Light"/>
              </a:rPr>
              <a:t>Ideal for : </a:t>
            </a:r>
          </a:p>
          <a:p>
            <a:pPr algn="l" marL="539749" indent="-269875" lvl="1">
              <a:lnSpc>
                <a:spcPts val="3499"/>
              </a:lnSpc>
              <a:spcBef>
                <a:spcPct val="0"/>
              </a:spcBef>
              <a:buAutoNum type="arabicPeriod" startAt="1"/>
            </a:pPr>
            <a:r>
              <a:rPr lang="en-US" sz="2499">
                <a:solidFill>
                  <a:srgbClr val="CBDCEA"/>
                </a:solidFill>
                <a:latin typeface="Poppins Light"/>
                <a:ea typeface="Poppins Light"/>
                <a:cs typeface="Poppins Light"/>
                <a:sym typeface="Poppins Light"/>
              </a:rPr>
              <a:t>browsing</a:t>
            </a:r>
            <a:r>
              <a:rPr lang="en-US" sz="2499">
                <a:solidFill>
                  <a:srgbClr val="CBDCEA"/>
                </a:solidFill>
                <a:latin typeface="Poppins Light"/>
                <a:ea typeface="Poppins Light"/>
                <a:cs typeface="Poppins Light"/>
                <a:sym typeface="Poppins Light"/>
              </a:rPr>
              <a:t> internet,</a:t>
            </a:r>
          </a:p>
          <a:p>
            <a:pPr algn="l" marL="539749" indent="-269875" lvl="1">
              <a:lnSpc>
                <a:spcPts val="3499"/>
              </a:lnSpc>
              <a:spcBef>
                <a:spcPct val="0"/>
              </a:spcBef>
              <a:buAutoNum type="arabicPeriod" startAt="1"/>
            </a:pPr>
            <a:r>
              <a:rPr lang="en-US" sz="2499">
                <a:solidFill>
                  <a:srgbClr val="CBDCEA"/>
                </a:solidFill>
                <a:latin typeface="Poppins Light"/>
                <a:ea typeface="Poppins Light"/>
                <a:cs typeface="Poppins Light"/>
                <a:sym typeface="Poppins Light"/>
              </a:rPr>
              <a:t>aplikasi perkantoran </a:t>
            </a:r>
          </a:p>
          <a:p>
            <a:pPr algn="l" marL="539749" indent="-269875" lvl="1">
              <a:lnSpc>
                <a:spcPts val="3499"/>
              </a:lnSpc>
              <a:spcBef>
                <a:spcPct val="0"/>
              </a:spcBef>
              <a:buAutoNum type="arabicPeriod" startAt="1"/>
            </a:pPr>
            <a:r>
              <a:rPr lang="en-US" sz="2499">
                <a:solidFill>
                  <a:srgbClr val="CBDCEA"/>
                </a:solidFill>
                <a:latin typeface="Poppins Light"/>
                <a:ea typeface="Poppins Light"/>
                <a:cs typeface="Poppins Light"/>
                <a:sym typeface="Poppins Light"/>
              </a:rPr>
              <a:t>Word, Excel,  </a:t>
            </a:r>
          </a:p>
          <a:p>
            <a:pPr algn="l" marL="539749" indent="-269875" lvl="1">
              <a:lnSpc>
                <a:spcPts val="3499"/>
              </a:lnSpc>
              <a:spcBef>
                <a:spcPct val="0"/>
              </a:spcBef>
              <a:buAutoNum type="arabicPeriod" startAt="1"/>
            </a:pPr>
            <a:r>
              <a:rPr lang="en-US" sz="2499">
                <a:solidFill>
                  <a:srgbClr val="CBDCEA"/>
                </a:solidFill>
                <a:latin typeface="Poppins Light"/>
                <a:ea typeface="Poppins Light"/>
                <a:cs typeface="Poppins Light"/>
                <a:sym typeface="Poppins Light"/>
              </a:rPr>
              <a:t>email.</a:t>
            </a:r>
          </a:p>
          <a:p>
            <a:pPr algn="l" marL="539749" indent="-269875" lvl="1">
              <a:lnSpc>
                <a:spcPts val="3499"/>
              </a:lnSpc>
              <a:spcBef>
                <a:spcPct val="0"/>
              </a:spcBef>
              <a:buAutoNum type="arabicPeriod" startAt="1"/>
            </a:pPr>
            <a:r>
              <a:rPr lang="en-US" sz="2499">
                <a:solidFill>
                  <a:srgbClr val="CBDCEA"/>
                </a:solidFill>
                <a:latin typeface="Poppins Light"/>
                <a:ea typeface="Poppins Light"/>
                <a:cs typeface="Poppins Light"/>
                <a:sym typeface="Poppins Light"/>
              </a:rPr>
              <a:t>Coding</a:t>
            </a:r>
          </a:p>
          <a:p>
            <a:pPr algn="l" marL="539749" indent="-269875" lvl="1">
              <a:lnSpc>
                <a:spcPts val="3499"/>
              </a:lnSpc>
              <a:spcBef>
                <a:spcPct val="0"/>
              </a:spcBef>
              <a:buAutoNum type="arabicPeriod" startAt="1"/>
            </a:pPr>
            <a:r>
              <a:rPr lang="en-US" sz="2499">
                <a:solidFill>
                  <a:srgbClr val="CBDCEA"/>
                </a:solidFill>
                <a:latin typeface="Poppins Light"/>
                <a:ea typeface="Poppins Light"/>
                <a:cs typeface="Poppins Light"/>
                <a:sym typeface="Poppins Light"/>
              </a:rPr>
              <a:t>Editing Foto</a:t>
            </a:r>
          </a:p>
          <a:p>
            <a:pPr algn="l" marL="539749" indent="-269875" lvl="1">
              <a:lnSpc>
                <a:spcPts val="3499"/>
              </a:lnSpc>
              <a:spcBef>
                <a:spcPct val="0"/>
              </a:spcBef>
              <a:buAutoNum type="arabicPeriod" startAt="1"/>
            </a:pPr>
            <a:r>
              <a:rPr lang="en-US" sz="2499">
                <a:solidFill>
                  <a:srgbClr val="CBDCEA"/>
                </a:solidFill>
                <a:latin typeface="Poppins Light"/>
                <a:ea typeface="Poppins Light"/>
                <a:cs typeface="Poppins Light"/>
                <a:sym typeface="Poppins Light"/>
              </a:rPr>
              <a:t>Editing Video</a:t>
            </a:r>
          </a:p>
          <a:p>
            <a:pPr algn="l">
              <a:lnSpc>
                <a:spcPts val="3499"/>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52A4C"/>
        </a:solidFill>
      </p:bgPr>
    </p:bg>
    <p:spTree>
      <p:nvGrpSpPr>
        <p:cNvPr id="1" name=""/>
        <p:cNvGrpSpPr/>
        <p:nvPr/>
      </p:nvGrpSpPr>
      <p:grpSpPr>
        <a:xfrm>
          <a:off x="0" y="0"/>
          <a:ext cx="0" cy="0"/>
          <a:chOff x="0" y="0"/>
          <a:chExt cx="0" cy="0"/>
        </a:xfrm>
      </p:grpSpPr>
      <p:sp>
        <p:nvSpPr>
          <p:cNvPr name="Freeform 2" id="2"/>
          <p:cNvSpPr/>
          <p:nvPr/>
        </p:nvSpPr>
        <p:spPr>
          <a:xfrm flipH="false" flipV="false" rot="0">
            <a:off x="-528936" y="2408240"/>
            <a:ext cx="9672936" cy="5441027"/>
          </a:xfrm>
          <a:custGeom>
            <a:avLst/>
            <a:gdLst/>
            <a:ahLst/>
            <a:cxnLst/>
            <a:rect r="r" b="b" t="t" l="l"/>
            <a:pathLst>
              <a:path h="5441027" w="9672936">
                <a:moveTo>
                  <a:pt x="0" y="0"/>
                </a:moveTo>
                <a:lnTo>
                  <a:pt x="9672936" y="0"/>
                </a:lnTo>
                <a:lnTo>
                  <a:pt x="9672936" y="5441026"/>
                </a:lnTo>
                <a:lnTo>
                  <a:pt x="0" y="5441026"/>
                </a:lnTo>
                <a:lnTo>
                  <a:pt x="0" y="0"/>
                </a:lnTo>
                <a:close/>
              </a:path>
            </a:pathLst>
          </a:custGeom>
          <a:blipFill>
            <a:blip r:embed="rId2"/>
            <a:stretch>
              <a:fillRect l="0" t="0" r="0" b="0"/>
            </a:stretch>
          </a:blipFill>
        </p:spPr>
      </p:sp>
      <p:sp>
        <p:nvSpPr>
          <p:cNvPr name="Freeform 3" id="3"/>
          <p:cNvSpPr/>
          <p:nvPr/>
        </p:nvSpPr>
        <p:spPr>
          <a:xfrm flipH="false" flipV="false" rot="0">
            <a:off x="14144325" y="5669715"/>
            <a:ext cx="3114975" cy="3434056"/>
          </a:xfrm>
          <a:custGeom>
            <a:avLst/>
            <a:gdLst/>
            <a:ahLst/>
            <a:cxnLst/>
            <a:rect r="r" b="b" t="t" l="l"/>
            <a:pathLst>
              <a:path h="3434056" w="3114975">
                <a:moveTo>
                  <a:pt x="0" y="0"/>
                </a:moveTo>
                <a:lnTo>
                  <a:pt x="3114975" y="0"/>
                </a:lnTo>
                <a:lnTo>
                  <a:pt x="3114975" y="3434056"/>
                </a:lnTo>
                <a:lnTo>
                  <a:pt x="0" y="3434056"/>
                </a:lnTo>
                <a:lnTo>
                  <a:pt x="0" y="0"/>
                </a:lnTo>
                <a:close/>
              </a:path>
            </a:pathLst>
          </a:custGeom>
          <a:blipFill>
            <a:blip r:embed="rId3"/>
            <a:stretch>
              <a:fillRect l="0" t="0" r="0" b="0"/>
            </a:stretch>
          </a:blipFill>
        </p:spPr>
      </p:sp>
      <p:sp>
        <p:nvSpPr>
          <p:cNvPr name="TextBox 4" id="4"/>
          <p:cNvSpPr txBox="true"/>
          <p:nvPr/>
        </p:nvSpPr>
        <p:spPr>
          <a:xfrm rot="0">
            <a:off x="7423900" y="239500"/>
            <a:ext cx="10864100" cy="2968680"/>
          </a:xfrm>
          <a:prstGeom prst="rect">
            <a:avLst/>
          </a:prstGeom>
        </p:spPr>
        <p:txBody>
          <a:bodyPr anchor="t" rtlCol="false" tIns="0" lIns="0" bIns="0" rIns="0">
            <a:spAutoFit/>
          </a:bodyPr>
          <a:lstStyle/>
          <a:p>
            <a:pPr algn="ctr">
              <a:lnSpc>
                <a:spcPts val="7901"/>
              </a:lnSpc>
            </a:pPr>
            <a:r>
              <a:rPr lang="en-US" sz="5644" b="true">
                <a:solidFill>
                  <a:srgbClr val="CBDCEA"/>
                </a:solidFill>
                <a:latin typeface="Open Sans Bold"/>
                <a:ea typeface="Open Sans Bold"/>
                <a:cs typeface="Open Sans Bold"/>
                <a:sym typeface="Open Sans Bold"/>
              </a:rPr>
              <a:t>IN</a:t>
            </a:r>
            <a:r>
              <a:rPr lang="en-US" b="true" sz="5644">
                <a:solidFill>
                  <a:srgbClr val="CBDCEA"/>
                </a:solidFill>
                <a:latin typeface="Open Sans Bold"/>
                <a:ea typeface="Open Sans Bold"/>
                <a:cs typeface="Open Sans Bold"/>
                <a:sym typeface="Open Sans Bold"/>
              </a:rPr>
              <a:t>TEL® CORE™ ULTRA 7 V-SERIES SPECS </a:t>
            </a:r>
          </a:p>
          <a:p>
            <a:pPr algn="ctr">
              <a:lnSpc>
                <a:spcPts val="7901"/>
              </a:lnSpc>
            </a:pPr>
          </a:p>
        </p:txBody>
      </p:sp>
      <p:sp>
        <p:nvSpPr>
          <p:cNvPr name="TextBox 5" id="5"/>
          <p:cNvSpPr txBox="true"/>
          <p:nvPr/>
        </p:nvSpPr>
        <p:spPr>
          <a:xfrm rot="0">
            <a:off x="8225279" y="2370140"/>
            <a:ext cx="4277782" cy="4794250"/>
          </a:xfrm>
          <a:prstGeom prst="rect">
            <a:avLst/>
          </a:prstGeom>
        </p:spPr>
        <p:txBody>
          <a:bodyPr anchor="t" rtlCol="false" tIns="0" lIns="0" bIns="0" rIns="0">
            <a:spAutoFit/>
          </a:bodyPr>
          <a:lstStyle/>
          <a:p>
            <a:pPr algn="l">
              <a:lnSpc>
                <a:spcPts val="3499"/>
              </a:lnSpc>
            </a:pPr>
            <a:r>
              <a:rPr lang="en-US" sz="2499">
                <a:solidFill>
                  <a:srgbClr val="CBDCEA"/>
                </a:solidFill>
                <a:latin typeface="Poppins Light"/>
                <a:ea typeface="Poppins Light"/>
                <a:cs typeface="Poppins Light"/>
                <a:sym typeface="Poppins Light"/>
              </a:rPr>
              <a:t>6 cores</a:t>
            </a:r>
          </a:p>
          <a:p>
            <a:pPr algn="l">
              <a:lnSpc>
                <a:spcPts val="3499"/>
              </a:lnSpc>
              <a:spcBef>
                <a:spcPct val="0"/>
              </a:spcBef>
            </a:pPr>
            <a:r>
              <a:rPr lang="en-US" sz="2499">
                <a:solidFill>
                  <a:srgbClr val="CBDCEA"/>
                </a:solidFill>
                <a:latin typeface="Poppins Light"/>
                <a:ea typeface="Poppins Light"/>
                <a:cs typeface="Poppins Light"/>
                <a:sym typeface="Poppins Light"/>
              </a:rPr>
              <a:t>12</a:t>
            </a:r>
            <a:r>
              <a:rPr lang="en-US" sz="2499">
                <a:solidFill>
                  <a:srgbClr val="CBDCEA"/>
                </a:solidFill>
                <a:latin typeface="Poppins Light"/>
                <a:ea typeface="Poppins Light"/>
                <a:cs typeface="Poppins Light"/>
                <a:sym typeface="Poppins Light"/>
              </a:rPr>
              <a:t> threads (Hyper-Threading)</a:t>
            </a:r>
          </a:p>
          <a:p>
            <a:pPr algn="l">
              <a:lnSpc>
                <a:spcPts val="3499"/>
              </a:lnSpc>
              <a:spcBef>
                <a:spcPct val="0"/>
              </a:spcBef>
            </a:pPr>
            <a:r>
              <a:rPr lang="en-US" sz="2499">
                <a:solidFill>
                  <a:srgbClr val="CBDCEA"/>
                </a:solidFill>
                <a:latin typeface="Poppins Light"/>
                <a:ea typeface="Poppins Light"/>
                <a:cs typeface="Poppins Light"/>
                <a:sym typeface="Poppins Light"/>
              </a:rPr>
              <a:t>8 MB L3 Cache</a:t>
            </a:r>
          </a:p>
          <a:p>
            <a:pPr algn="l">
              <a:lnSpc>
                <a:spcPts val="3499"/>
              </a:lnSpc>
              <a:spcBef>
                <a:spcPct val="0"/>
              </a:spcBef>
            </a:pPr>
            <a:r>
              <a:rPr lang="en-US" sz="2499">
                <a:solidFill>
                  <a:srgbClr val="CBDCEA"/>
                </a:solidFill>
                <a:latin typeface="Poppins Light"/>
                <a:ea typeface="Poppins Light"/>
                <a:cs typeface="Poppins Light"/>
                <a:sym typeface="Poppins Light"/>
              </a:rPr>
              <a:t>35W</a:t>
            </a:r>
          </a:p>
          <a:p>
            <a:pPr algn="l">
              <a:lnSpc>
                <a:spcPts val="3499"/>
              </a:lnSpc>
              <a:spcBef>
                <a:spcPct val="0"/>
              </a:spcBef>
            </a:pPr>
            <a:r>
              <a:rPr lang="en-US" sz="2499">
                <a:solidFill>
                  <a:srgbClr val="CBDCEA"/>
                </a:solidFill>
                <a:latin typeface="Poppins Light"/>
                <a:ea typeface="Poppins Light"/>
                <a:cs typeface="Poppins Light"/>
                <a:sym typeface="Poppins Light"/>
              </a:rPr>
              <a:t>Intel Iris Xe Graphics </a:t>
            </a:r>
          </a:p>
          <a:p>
            <a:pPr algn="l">
              <a:lnSpc>
                <a:spcPts val="3499"/>
              </a:lnSpc>
              <a:spcBef>
                <a:spcPct val="0"/>
              </a:spcBef>
            </a:pPr>
            <a:r>
              <a:rPr lang="en-US" sz="2499">
                <a:solidFill>
                  <a:srgbClr val="CBDCEA"/>
                </a:solidFill>
                <a:latin typeface="Poppins Light"/>
                <a:ea typeface="Poppins Light"/>
                <a:cs typeface="Poppins Light"/>
                <a:sym typeface="Poppins Light"/>
              </a:rPr>
              <a:t>DDR4-3200</a:t>
            </a:r>
          </a:p>
          <a:p>
            <a:pPr algn="l">
              <a:lnSpc>
                <a:spcPts val="3499"/>
              </a:lnSpc>
              <a:spcBef>
                <a:spcPct val="0"/>
              </a:spcBef>
            </a:pPr>
            <a:r>
              <a:rPr lang="en-US" sz="2499">
                <a:solidFill>
                  <a:srgbClr val="CBDCEA"/>
                </a:solidFill>
                <a:latin typeface="Poppins Light"/>
                <a:ea typeface="Poppins Light"/>
                <a:cs typeface="Poppins Light"/>
                <a:sym typeface="Poppins Light"/>
              </a:rPr>
              <a:t>Intel Turbo Boost, Intel Iris Xe Graphics, AI Acceleration</a:t>
            </a:r>
          </a:p>
          <a:p>
            <a:pPr algn="l">
              <a:lnSpc>
                <a:spcPts val="3499"/>
              </a:lnSpc>
              <a:spcBef>
                <a:spcPct val="0"/>
              </a:spcBef>
            </a:pPr>
          </a:p>
        </p:txBody>
      </p:sp>
      <p:sp>
        <p:nvSpPr>
          <p:cNvPr name="TextBox 6" id="6"/>
          <p:cNvSpPr txBox="true"/>
          <p:nvPr/>
        </p:nvSpPr>
        <p:spPr>
          <a:xfrm rot="0">
            <a:off x="12503061" y="2370140"/>
            <a:ext cx="4277782" cy="4356100"/>
          </a:xfrm>
          <a:prstGeom prst="rect">
            <a:avLst/>
          </a:prstGeom>
        </p:spPr>
        <p:txBody>
          <a:bodyPr anchor="t" rtlCol="false" tIns="0" lIns="0" bIns="0" rIns="0">
            <a:spAutoFit/>
          </a:bodyPr>
          <a:lstStyle/>
          <a:p>
            <a:pPr algn="l">
              <a:lnSpc>
                <a:spcPts val="3499"/>
              </a:lnSpc>
            </a:pPr>
            <a:r>
              <a:rPr lang="en-US" sz="2499">
                <a:solidFill>
                  <a:srgbClr val="CBDCEA"/>
                </a:solidFill>
                <a:latin typeface="Poppins Light"/>
                <a:ea typeface="Poppins Light"/>
                <a:cs typeface="Poppins Light"/>
                <a:sym typeface="Poppins Light"/>
              </a:rPr>
              <a:t>Ideal for : </a:t>
            </a:r>
          </a:p>
          <a:p>
            <a:pPr algn="l" marL="539749" indent="-269875" lvl="1">
              <a:lnSpc>
                <a:spcPts val="3499"/>
              </a:lnSpc>
              <a:buAutoNum type="arabicPeriod" startAt="1"/>
            </a:pPr>
            <a:r>
              <a:rPr lang="en-US" sz="2499">
                <a:solidFill>
                  <a:srgbClr val="CBDCEA"/>
                </a:solidFill>
                <a:latin typeface="Poppins Light"/>
                <a:ea typeface="Poppins Light"/>
                <a:cs typeface="Poppins Light"/>
                <a:sym typeface="Poppins Light"/>
              </a:rPr>
              <a:t>browser,edit dokumen Word &amp; Excel,streaming musik/video.</a:t>
            </a:r>
          </a:p>
          <a:p>
            <a:pPr algn="l" marL="539749" indent="-269875" lvl="1">
              <a:lnSpc>
                <a:spcPts val="3499"/>
              </a:lnSpc>
              <a:buAutoNum type="arabicPeriod" startAt="1"/>
            </a:pPr>
            <a:r>
              <a:rPr lang="en-US" sz="2499">
                <a:solidFill>
                  <a:srgbClr val="CBDCEA"/>
                </a:solidFill>
                <a:latin typeface="Poppins Light"/>
                <a:ea typeface="Poppins Light"/>
                <a:cs typeface="Poppins Light"/>
                <a:sym typeface="Poppins Light"/>
              </a:rPr>
              <a:t> Editing Foto</a:t>
            </a:r>
          </a:p>
          <a:p>
            <a:pPr algn="l" marL="539749" indent="-269875" lvl="1">
              <a:lnSpc>
                <a:spcPts val="3499"/>
              </a:lnSpc>
              <a:buAutoNum type="arabicPeriod" startAt="1"/>
            </a:pPr>
            <a:r>
              <a:rPr lang="en-US" sz="2499">
                <a:solidFill>
                  <a:srgbClr val="CBDCEA"/>
                </a:solidFill>
                <a:latin typeface="Poppins Light"/>
                <a:ea typeface="Poppins Light"/>
                <a:cs typeface="Poppins Light"/>
                <a:sym typeface="Poppins Light"/>
              </a:rPr>
              <a:t> Editing Video</a:t>
            </a:r>
          </a:p>
          <a:p>
            <a:pPr algn="l" marL="539749" indent="-269875" lvl="1">
              <a:lnSpc>
                <a:spcPts val="3499"/>
              </a:lnSpc>
              <a:buAutoNum type="arabicPeriod" startAt="1"/>
            </a:pPr>
            <a:r>
              <a:rPr lang="en-US" sz="2499">
                <a:solidFill>
                  <a:srgbClr val="CBDCEA"/>
                </a:solidFill>
                <a:latin typeface="Poppins Light"/>
                <a:ea typeface="Poppins Light"/>
                <a:cs typeface="Poppins Light"/>
                <a:sym typeface="Poppins Light"/>
              </a:rPr>
              <a:t> Programming (coding,developer)</a:t>
            </a:r>
          </a:p>
          <a:p>
            <a:pPr algn="l" marL="539749" indent="-269875" lvl="1">
              <a:lnSpc>
                <a:spcPts val="3499"/>
              </a:lnSpc>
              <a:spcBef>
                <a:spcPct val="0"/>
              </a:spcBef>
              <a:buAutoNum type="arabicPeriod" startAt="1"/>
            </a:pPr>
            <a:r>
              <a:rPr lang="en-US" sz="2499">
                <a:solidFill>
                  <a:srgbClr val="CBDCEA"/>
                </a:solidFill>
                <a:latin typeface="Poppins Light"/>
                <a:ea typeface="Poppins Light"/>
                <a:cs typeface="Poppins Light"/>
                <a:sym typeface="Poppins Light"/>
              </a:rPr>
              <a:t> Gaming</a:t>
            </a:r>
          </a:p>
          <a:p>
            <a:pPr algn="l">
              <a:lnSpc>
                <a:spcPts val="349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52A4C"/>
        </a:solidFill>
      </p:bgPr>
    </p:bg>
    <p:spTree>
      <p:nvGrpSpPr>
        <p:cNvPr id="1" name=""/>
        <p:cNvGrpSpPr/>
        <p:nvPr/>
      </p:nvGrpSpPr>
      <p:grpSpPr>
        <a:xfrm>
          <a:off x="0" y="0"/>
          <a:ext cx="0" cy="0"/>
          <a:chOff x="0" y="0"/>
          <a:chExt cx="0" cy="0"/>
        </a:xfrm>
      </p:grpSpPr>
      <p:sp>
        <p:nvSpPr>
          <p:cNvPr name="Freeform 2" id="2"/>
          <p:cNvSpPr/>
          <p:nvPr/>
        </p:nvSpPr>
        <p:spPr>
          <a:xfrm flipH="false" flipV="false" rot="0">
            <a:off x="-287159" y="2408240"/>
            <a:ext cx="9431159" cy="5448188"/>
          </a:xfrm>
          <a:custGeom>
            <a:avLst/>
            <a:gdLst/>
            <a:ahLst/>
            <a:cxnLst/>
            <a:rect r="r" b="b" t="t" l="l"/>
            <a:pathLst>
              <a:path h="5448188" w="9431159">
                <a:moveTo>
                  <a:pt x="0" y="0"/>
                </a:moveTo>
                <a:lnTo>
                  <a:pt x="9431159" y="0"/>
                </a:lnTo>
                <a:lnTo>
                  <a:pt x="9431159" y="5448187"/>
                </a:lnTo>
                <a:lnTo>
                  <a:pt x="0" y="5448187"/>
                </a:lnTo>
                <a:lnTo>
                  <a:pt x="0" y="0"/>
                </a:lnTo>
                <a:close/>
              </a:path>
            </a:pathLst>
          </a:custGeom>
          <a:blipFill>
            <a:blip r:embed="rId2"/>
            <a:stretch>
              <a:fillRect l="-1349" t="0" r="-1349" b="0"/>
            </a:stretch>
          </a:blipFill>
        </p:spPr>
      </p:sp>
      <p:sp>
        <p:nvSpPr>
          <p:cNvPr name="Freeform 3" id="3"/>
          <p:cNvSpPr/>
          <p:nvPr/>
        </p:nvSpPr>
        <p:spPr>
          <a:xfrm flipH="false" flipV="false" rot="0">
            <a:off x="14248882" y="6236715"/>
            <a:ext cx="3010418" cy="3010418"/>
          </a:xfrm>
          <a:custGeom>
            <a:avLst/>
            <a:gdLst/>
            <a:ahLst/>
            <a:cxnLst/>
            <a:rect r="r" b="b" t="t" l="l"/>
            <a:pathLst>
              <a:path h="3010418" w="3010418">
                <a:moveTo>
                  <a:pt x="0" y="0"/>
                </a:moveTo>
                <a:lnTo>
                  <a:pt x="3010418" y="0"/>
                </a:lnTo>
                <a:lnTo>
                  <a:pt x="3010418" y="3010419"/>
                </a:lnTo>
                <a:lnTo>
                  <a:pt x="0" y="301041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7423900" y="239500"/>
            <a:ext cx="10864100" cy="2968680"/>
          </a:xfrm>
          <a:prstGeom prst="rect">
            <a:avLst/>
          </a:prstGeom>
        </p:spPr>
        <p:txBody>
          <a:bodyPr anchor="t" rtlCol="false" tIns="0" lIns="0" bIns="0" rIns="0">
            <a:spAutoFit/>
          </a:bodyPr>
          <a:lstStyle/>
          <a:p>
            <a:pPr algn="ctr">
              <a:lnSpc>
                <a:spcPts val="7901"/>
              </a:lnSpc>
            </a:pPr>
            <a:r>
              <a:rPr lang="en-US" sz="5644" b="true">
                <a:solidFill>
                  <a:srgbClr val="CBDCEA"/>
                </a:solidFill>
                <a:latin typeface="Open Sans Bold"/>
                <a:ea typeface="Open Sans Bold"/>
                <a:cs typeface="Open Sans Bold"/>
                <a:sym typeface="Open Sans Bold"/>
              </a:rPr>
              <a:t>IN</a:t>
            </a:r>
            <a:r>
              <a:rPr lang="en-US" b="true" sz="5644">
                <a:solidFill>
                  <a:srgbClr val="CBDCEA"/>
                </a:solidFill>
                <a:latin typeface="Open Sans Bold"/>
                <a:ea typeface="Open Sans Bold"/>
                <a:cs typeface="Open Sans Bold"/>
                <a:sym typeface="Open Sans Bold"/>
              </a:rPr>
              <a:t>TEL® CORE™ ULTRA 9 V-SERIES SPECS </a:t>
            </a:r>
          </a:p>
          <a:p>
            <a:pPr algn="ctr">
              <a:lnSpc>
                <a:spcPts val="7901"/>
              </a:lnSpc>
            </a:pPr>
          </a:p>
        </p:txBody>
      </p:sp>
      <p:sp>
        <p:nvSpPr>
          <p:cNvPr name="TextBox 5" id="5"/>
          <p:cNvSpPr txBox="true"/>
          <p:nvPr/>
        </p:nvSpPr>
        <p:spPr>
          <a:xfrm rot="0">
            <a:off x="8225279" y="2370140"/>
            <a:ext cx="4277782" cy="5670550"/>
          </a:xfrm>
          <a:prstGeom prst="rect">
            <a:avLst/>
          </a:prstGeom>
        </p:spPr>
        <p:txBody>
          <a:bodyPr anchor="t" rtlCol="false" tIns="0" lIns="0" bIns="0" rIns="0">
            <a:spAutoFit/>
          </a:bodyPr>
          <a:lstStyle/>
          <a:p>
            <a:pPr algn="l">
              <a:lnSpc>
                <a:spcPts val="3499"/>
              </a:lnSpc>
            </a:pPr>
            <a:r>
              <a:rPr lang="en-US" sz="2499">
                <a:solidFill>
                  <a:srgbClr val="CBDCEA"/>
                </a:solidFill>
                <a:latin typeface="Poppins Light"/>
                <a:ea typeface="Poppins Light"/>
                <a:cs typeface="Poppins Light"/>
                <a:sym typeface="Poppins Light"/>
              </a:rPr>
              <a:t>8 cores</a:t>
            </a:r>
          </a:p>
          <a:p>
            <a:pPr algn="l">
              <a:lnSpc>
                <a:spcPts val="3499"/>
              </a:lnSpc>
              <a:spcBef>
                <a:spcPct val="0"/>
              </a:spcBef>
            </a:pPr>
            <a:r>
              <a:rPr lang="en-US" sz="2499">
                <a:solidFill>
                  <a:srgbClr val="CBDCEA"/>
                </a:solidFill>
                <a:latin typeface="Poppins Light"/>
                <a:ea typeface="Poppins Light"/>
                <a:cs typeface="Poppins Light"/>
                <a:sym typeface="Poppins Light"/>
              </a:rPr>
              <a:t>6</a:t>
            </a:r>
            <a:r>
              <a:rPr lang="en-US" sz="2499">
                <a:solidFill>
                  <a:srgbClr val="CBDCEA"/>
                </a:solidFill>
                <a:latin typeface="Poppins Light"/>
                <a:ea typeface="Poppins Light"/>
                <a:cs typeface="Poppins Light"/>
                <a:sym typeface="Poppins Light"/>
              </a:rPr>
              <a:t> threads (Hyper-Threading)</a:t>
            </a:r>
          </a:p>
          <a:p>
            <a:pPr algn="l">
              <a:lnSpc>
                <a:spcPts val="3499"/>
              </a:lnSpc>
              <a:spcBef>
                <a:spcPct val="0"/>
              </a:spcBef>
            </a:pPr>
            <a:r>
              <a:rPr lang="en-US" sz="2499">
                <a:solidFill>
                  <a:srgbClr val="CBDCEA"/>
                </a:solidFill>
                <a:latin typeface="Poppins Light"/>
                <a:ea typeface="Poppins Light"/>
                <a:cs typeface="Poppins Light"/>
                <a:sym typeface="Poppins Light"/>
              </a:rPr>
              <a:t>16 MB L3 Cache</a:t>
            </a:r>
          </a:p>
          <a:p>
            <a:pPr algn="l">
              <a:lnSpc>
                <a:spcPts val="3499"/>
              </a:lnSpc>
              <a:spcBef>
                <a:spcPct val="0"/>
              </a:spcBef>
            </a:pPr>
            <a:r>
              <a:rPr lang="en-US" sz="2499">
                <a:solidFill>
                  <a:srgbClr val="CBDCEA"/>
                </a:solidFill>
                <a:latin typeface="Poppins Light"/>
                <a:ea typeface="Poppins Light"/>
                <a:cs typeface="Poppins Light"/>
                <a:sym typeface="Poppins Light"/>
              </a:rPr>
              <a:t>TDP (Thermal Design Power): 65W</a:t>
            </a:r>
          </a:p>
          <a:p>
            <a:pPr algn="l">
              <a:lnSpc>
                <a:spcPts val="3499"/>
              </a:lnSpc>
              <a:spcBef>
                <a:spcPct val="0"/>
              </a:spcBef>
            </a:pPr>
            <a:r>
              <a:rPr lang="en-US" sz="2499">
                <a:solidFill>
                  <a:srgbClr val="CBDCEA"/>
                </a:solidFill>
                <a:latin typeface="Poppins Light"/>
                <a:ea typeface="Poppins Light"/>
                <a:cs typeface="Poppins Light"/>
                <a:sym typeface="Poppins Light"/>
              </a:rPr>
              <a:t>Intel Iris Xe Graphics (Advanced)</a:t>
            </a:r>
          </a:p>
          <a:p>
            <a:pPr algn="l">
              <a:lnSpc>
                <a:spcPts val="3499"/>
              </a:lnSpc>
              <a:spcBef>
                <a:spcPct val="0"/>
              </a:spcBef>
            </a:pPr>
            <a:r>
              <a:rPr lang="en-US" sz="2499">
                <a:solidFill>
                  <a:srgbClr val="CBDCEA"/>
                </a:solidFill>
                <a:latin typeface="Poppins Light"/>
                <a:ea typeface="Poppins Light"/>
                <a:cs typeface="Poppins Light"/>
                <a:sym typeface="Poppins Light"/>
              </a:rPr>
              <a:t>DDR4-3600 atau LPDDR4x</a:t>
            </a:r>
          </a:p>
          <a:p>
            <a:pPr algn="l">
              <a:lnSpc>
                <a:spcPts val="3499"/>
              </a:lnSpc>
              <a:spcBef>
                <a:spcPct val="0"/>
              </a:spcBef>
            </a:pPr>
            <a:r>
              <a:rPr lang="en-US" sz="2499">
                <a:solidFill>
                  <a:srgbClr val="CBDCEA"/>
                </a:solidFill>
                <a:latin typeface="Poppins Light"/>
                <a:ea typeface="Poppins Light"/>
                <a:cs typeface="Poppins Light"/>
                <a:sym typeface="Poppins Light"/>
              </a:rPr>
              <a:t>Intel Turbo Boost, Intel vPro, AI Acceleration, Hardware Virtualization</a:t>
            </a:r>
          </a:p>
          <a:p>
            <a:pPr algn="l">
              <a:lnSpc>
                <a:spcPts val="3499"/>
              </a:lnSpc>
              <a:spcBef>
                <a:spcPct val="0"/>
              </a:spcBef>
            </a:pPr>
          </a:p>
        </p:txBody>
      </p:sp>
      <p:sp>
        <p:nvSpPr>
          <p:cNvPr name="TextBox 6" id="6"/>
          <p:cNvSpPr txBox="true"/>
          <p:nvPr/>
        </p:nvSpPr>
        <p:spPr>
          <a:xfrm rot="0">
            <a:off x="12503061" y="2370140"/>
            <a:ext cx="4277782" cy="5232400"/>
          </a:xfrm>
          <a:prstGeom prst="rect">
            <a:avLst/>
          </a:prstGeom>
        </p:spPr>
        <p:txBody>
          <a:bodyPr anchor="t" rtlCol="false" tIns="0" lIns="0" bIns="0" rIns="0">
            <a:spAutoFit/>
          </a:bodyPr>
          <a:lstStyle/>
          <a:p>
            <a:pPr algn="l">
              <a:lnSpc>
                <a:spcPts val="3499"/>
              </a:lnSpc>
            </a:pPr>
            <a:r>
              <a:rPr lang="en-US" sz="2499">
                <a:solidFill>
                  <a:srgbClr val="CBDCEA"/>
                </a:solidFill>
                <a:latin typeface="Poppins Light"/>
                <a:ea typeface="Poppins Light"/>
                <a:cs typeface="Poppins Light"/>
                <a:sym typeface="Poppins Light"/>
              </a:rPr>
              <a:t>Ideal for : </a:t>
            </a:r>
          </a:p>
          <a:p>
            <a:pPr algn="l" marL="539749" indent="-269875" lvl="1">
              <a:lnSpc>
                <a:spcPts val="3499"/>
              </a:lnSpc>
              <a:buAutoNum type="arabicPeriod" startAt="1"/>
            </a:pPr>
            <a:r>
              <a:rPr lang="en-US" sz="2499">
                <a:solidFill>
                  <a:srgbClr val="CBDCEA"/>
                </a:solidFill>
                <a:latin typeface="Poppins Light"/>
                <a:ea typeface="Poppins Light"/>
                <a:cs typeface="Poppins Light"/>
                <a:sym typeface="Poppins Light"/>
              </a:rPr>
              <a:t>Professional Content Creator (Video, Audio, Design)</a:t>
            </a:r>
          </a:p>
          <a:p>
            <a:pPr algn="l" marL="539749" indent="-269875" lvl="1">
              <a:lnSpc>
                <a:spcPts val="3499"/>
              </a:lnSpc>
              <a:buAutoNum type="arabicPeriod" startAt="1"/>
            </a:pPr>
            <a:r>
              <a:rPr lang="en-US" sz="2499">
                <a:solidFill>
                  <a:srgbClr val="CBDCEA"/>
                </a:solidFill>
                <a:latin typeface="Poppins Light"/>
                <a:ea typeface="Poppins Light"/>
                <a:cs typeface="Poppins Light"/>
                <a:sym typeface="Poppins Light"/>
              </a:rPr>
              <a:t>AI &amp; Machine Learning Local</a:t>
            </a:r>
          </a:p>
          <a:p>
            <a:pPr algn="l" marL="539749" indent="-269875" lvl="1">
              <a:lnSpc>
                <a:spcPts val="3499"/>
              </a:lnSpc>
              <a:spcBef>
                <a:spcPct val="0"/>
              </a:spcBef>
              <a:buAutoNum type="arabicPeriod" startAt="1"/>
            </a:pPr>
            <a:r>
              <a:rPr lang="en-US" sz="2499">
                <a:solidFill>
                  <a:srgbClr val="CBDCEA"/>
                </a:solidFill>
                <a:latin typeface="Poppins Light"/>
                <a:ea typeface="Poppins Light"/>
                <a:cs typeface="Poppins Light"/>
                <a:sym typeface="Poppins Light"/>
              </a:rPr>
              <a:t>Heavyweight Gaming &amp; AAA Titles</a:t>
            </a:r>
          </a:p>
          <a:p>
            <a:pPr algn="l" marL="539749" indent="-269875" lvl="1">
              <a:lnSpc>
                <a:spcPts val="3499"/>
              </a:lnSpc>
              <a:spcBef>
                <a:spcPct val="0"/>
              </a:spcBef>
              <a:buAutoNum type="arabicPeriod" startAt="1"/>
            </a:pPr>
            <a:r>
              <a:rPr lang="en-US" sz="2499">
                <a:solidFill>
                  <a:srgbClr val="CBDCEA"/>
                </a:solidFill>
                <a:latin typeface="Poppins Light"/>
                <a:ea typeface="Poppins Light"/>
                <a:cs typeface="Poppins Light"/>
                <a:sym typeface="Poppins Light"/>
              </a:rPr>
              <a:t>Advanced Software Development</a:t>
            </a:r>
          </a:p>
          <a:p>
            <a:pPr algn="l" marL="539749" indent="-269875" lvl="1">
              <a:lnSpc>
                <a:spcPts val="3499"/>
              </a:lnSpc>
              <a:spcBef>
                <a:spcPct val="0"/>
              </a:spcBef>
              <a:buAutoNum type="arabicPeriod" startAt="1"/>
            </a:pPr>
            <a:r>
              <a:rPr lang="en-US" sz="2499">
                <a:solidFill>
                  <a:srgbClr val="CBDCEA"/>
                </a:solidFill>
                <a:latin typeface="Poppins Light"/>
                <a:ea typeface="Poppins Light"/>
                <a:cs typeface="Poppins Light"/>
                <a:sym typeface="Poppins Light"/>
              </a:rPr>
              <a:t> Workstation Portabel</a:t>
            </a:r>
          </a:p>
          <a:p>
            <a:pPr algn="l">
              <a:lnSpc>
                <a:spcPts val="349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2260365" y="1028700"/>
            <a:ext cx="13767269" cy="6940490"/>
            <a:chOff x="0" y="0"/>
            <a:chExt cx="18356359" cy="9253987"/>
          </a:xfrm>
        </p:grpSpPr>
        <p:sp>
          <p:nvSpPr>
            <p:cNvPr name="TextBox 4" id="4"/>
            <p:cNvSpPr txBox="true"/>
            <p:nvPr/>
          </p:nvSpPr>
          <p:spPr>
            <a:xfrm rot="0">
              <a:off x="0" y="2321944"/>
              <a:ext cx="18356359" cy="698500"/>
            </a:xfrm>
            <a:prstGeom prst="rect">
              <a:avLst/>
            </a:prstGeom>
          </p:spPr>
          <p:txBody>
            <a:bodyPr anchor="t" rtlCol="false" tIns="0" lIns="0" bIns="0" rIns="0">
              <a:spAutoFit/>
            </a:bodyPr>
            <a:lstStyle/>
            <a:p>
              <a:pPr algn="ctr">
                <a:lnSpc>
                  <a:spcPts val="4200"/>
                </a:lnSpc>
              </a:pPr>
            </a:p>
          </p:txBody>
        </p:sp>
        <p:sp>
          <p:nvSpPr>
            <p:cNvPr name="TextBox 5" id="5"/>
            <p:cNvSpPr txBox="true"/>
            <p:nvPr/>
          </p:nvSpPr>
          <p:spPr>
            <a:xfrm rot="0">
              <a:off x="0" y="129540"/>
              <a:ext cx="18356359" cy="1358900"/>
            </a:xfrm>
            <a:prstGeom prst="rect">
              <a:avLst/>
            </a:prstGeom>
          </p:spPr>
          <p:txBody>
            <a:bodyPr anchor="t" rtlCol="false" tIns="0" lIns="0" bIns="0" rIns="0">
              <a:spAutoFit/>
            </a:bodyPr>
            <a:lstStyle/>
            <a:p>
              <a:pPr algn="ctr">
                <a:lnSpc>
                  <a:spcPts val="8070"/>
                </a:lnSpc>
              </a:pPr>
              <a:r>
                <a:rPr lang="en-US" b="true" sz="6725">
                  <a:solidFill>
                    <a:srgbClr val="CBDCEA"/>
                  </a:solidFill>
                  <a:latin typeface="Poppins Medium Bold"/>
                  <a:ea typeface="Poppins Medium Bold"/>
                  <a:cs typeface="Poppins Medium Bold"/>
                  <a:sym typeface="Poppins Medium Bold"/>
                </a:rPr>
                <a:t>KESIMPULAN</a:t>
              </a:r>
            </a:p>
          </p:txBody>
        </p:sp>
        <p:sp>
          <p:nvSpPr>
            <p:cNvPr name="TextBox 6" id="6"/>
            <p:cNvSpPr txBox="true"/>
            <p:nvPr/>
          </p:nvSpPr>
          <p:spPr>
            <a:xfrm rot="0">
              <a:off x="0" y="3900937"/>
              <a:ext cx="18356359" cy="5138420"/>
            </a:xfrm>
            <a:prstGeom prst="rect">
              <a:avLst/>
            </a:prstGeom>
          </p:spPr>
          <p:txBody>
            <a:bodyPr anchor="t" rtlCol="false" tIns="0" lIns="0" bIns="0" rIns="0">
              <a:spAutoFit/>
            </a:bodyPr>
            <a:lstStyle/>
            <a:p>
              <a:pPr algn="just">
                <a:lnSpc>
                  <a:spcPts val="2835"/>
                </a:lnSpc>
              </a:pPr>
              <a:r>
                <a:rPr lang="en-US" sz="2025">
                  <a:solidFill>
                    <a:srgbClr val="CBDCEA"/>
                  </a:solidFill>
                  <a:latin typeface="Poppins Light"/>
                  <a:ea typeface="Poppins Light"/>
                  <a:cs typeface="Poppins Light"/>
                  <a:sym typeface="Poppins Light"/>
                </a:rPr>
                <a:t>CPU</a:t>
              </a:r>
              <a:r>
                <a:rPr lang="en-US" sz="2025">
                  <a:solidFill>
                    <a:srgbClr val="CBDCEA"/>
                  </a:solidFill>
                  <a:latin typeface="Poppins Light"/>
                  <a:ea typeface="Poppins Light"/>
                  <a:cs typeface="Poppins Light"/>
                  <a:sym typeface="Poppins Light"/>
                </a:rPr>
                <a:t> berperan sebagai otak utama pada perangkat seperti komputer, laptop, dan ponsel. Intel, sebagai salah satu produsen terkemuka, terus menghadirkan inovasi terkini dalam teknologi prosesor. Intel Ultra Core hadir sebagai seri terbaru pengganti Intel Core i, dengan dua lini utama: Seri "V" (Efficient): Fokus pada efisiensi daya untuk penggunaan sehari-hari dan mobilitas tinggi. Seri "H" (Performance): Dioptimalkan untuk kinerja tinggi, cocok untuk gaming, kreativitas, dan komputasi intensif. Intel Ultra Core menawarkan tiga varian:</a:t>
              </a:r>
            </a:p>
            <a:p>
              <a:pPr algn="just" marL="437197" indent="-218599" lvl="1">
                <a:lnSpc>
                  <a:spcPts val="2835"/>
                </a:lnSpc>
                <a:buAutoNum type="arabicPeriod" startAt="1"/>
              </a:pPr>
              <a:r>
                <a:rPr lang="en-US" sz="2025">
                  <a:solidFill>
                    <a:srgbClr val="CBDCEA"/>
                  </a:solidFill>
                  <a:latin typeface="Poppins Light"/>
                  <a:ea typeface="Poppins Light"/>
                  <a:cs typeface="Poppins Light"/>
                  <a:sym typeface="Poppins Light"/>
                </a:rPr>
                <a:t>Intel Ultra Core 5 – Keseimbangan performa dan daya.</a:t>
              </a:r>
            </a:p>
            <a:p>
              <a:pPr algn="just" marL="437197" indent="-218599" lvl="1">
                <a:lnSpc>
                  <a:spcPts val="2835"/>
                </a:lnSpc>
                <a:buAutoNum type="arabicPeriod" startAt="1"/>
              </a:pPr>
              <a:r>
                <a:rPr lang="en-US" sz="2025">
                  <a:solidFill>
                    <a:srgbClr val="CBDCEA"/>
                  </a:solidFill>
                  <a:latin typeface="Poppins Light"/>
                  <a:ea typeface="Poppins Light"/>
                  <a:cs typeface="Poppins Light"/>
                  <a:sym typeface="Poppins Light"/>
                </a:rPr>
                <a:t>Intel Ultra Core 7 – Peningkatan performa untuk kebutuhan profesional.</a:t>
              </a:r>
            </a:p>
            <a:p>
              <a:pPr algn="just" marL="437197" indent="-218599" lvl="1">
                <a:lnSpc>
                  <a:spcPts val="2835"/>
                </a:lnSpc>
                <a:buAutoNum type="arabicPeriod" startAt="1"/>
              </a:pPr>
              <a:r>
                <a:rPr lang="en-US" sz="2025">
                  <a:solidFill>
                    <a:srgbClr val="CBDCEA"/>
                  </a:solidFill>
                  <a:latin typeface="Poppins Light"/>
                  <a:ea typeface="Poppins Light"/>
                  <a:cs typeface="Poppins Light"/>
                  <a:sym typeface="Poppins Light"/>
                </a:rPr>
                <a:t>Intel Ultra Core 9 – Performa maksimal untuk tugas berat seperti rendering 3D dan AI.</a:t>
              </a:r>
            </a:p>
            <a:p>
              <a:pPr algn="just">
                <a:lnSpc>
                  <a:spcPts val="2835"/>
                </a:lnSpc>
              </a:pPr>
              <a:r>
                <a:rPr lang="en-US" sz="2025">
                  <a:solidFill>
                    <a:srgbClr val="CBDCEA"/>
                  </a:solidFill>
                  <a:latin typeface="Poppins Light"/>
                  <a:ea typeface="Poppins Light"/>
                  <a:cs typeface="Poppins Light"/>
                  <a:sym typeface="Poppins Light"/>
                </a:rPr>
                <a:t>Dengan teknologi hybrid (P-core + E-core + NPU), Intel Ultra Core tidak hanya meningkatkan kecepatan, tetapi juga efisiensi daya dan kemampuan AI, menjadikannya solusi ideal untuk era komputasi modern.</a:t>
              </a:r>
            </a:p>
            <a:p>
              <a:pPr algn="just">
                <a:lnSpc>
                  <a:spcPts val="2835"/>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DAGlFahnx5Y</dc:identifier>
  <dcterms:modified xsi:type="dcterms:W3CDTF">2011-08-01T06:04:30Z</dcterms:modified>
  <cp:revision>1</cp:revision>
  <dc:title>Presentasi Teknologi 5G Elemen 3D Biru</dc:title>
</cp:coreProperties>
</file>

<file path=docProps/thumbnail.jpeg>
</file>